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sldIdLst>
    <p:sldId id="289" r:id="rId5"/>
    <p:sldId id="304" r:id="rId6"/>
    <p:sldId id="286" r:id="rId7"/>
    <p:sldId id="290" r:id="rId8"/>
    <p:sldId id="278" r:id="rId9"/>
    <p:sldId id="274" r:id="rId10"/>
    <p:sldId id="307" r:id="rId11"/>
    <p:sldId id="308" r:id="rId12"/>
    <p:sldId id="306" r:id="rId13"/>
    <p:sldId id="300" r:id="rId14"/>
    <p:sldId id="305" r:id="rId15"/>
    <p:sldId id="273" r:id="rId16"/>
    <p:sldId id="270" r:id="rId17"/>
    <p:sldId id="271" r:id="rId18"/>
    <p:sldId id="283" r:id="rId19"/>
    <p:sldId id="291" r:id="rId20"/>
    <p:sldId id="293" r:id="rId21"/>
    <p:sldId id="295" r:id="rId22"/>
    <p:sldId id="303" r:id="rId23"/>
    <p:sldId id="294" r:id="rId24"/>
    <p:sldId id="297" r:id="rId25"/>
    <p:sldId id="310" r:id="rId26"/>
    <p:sldId id="298" r:id="rId27"/>
    <p:sldId id="301" r:id="rId28"/>
    <p:sldId id="299" r:id="rId29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6" autoAdjust="0"/>
    <p:restoredTop sz="92308" autoAdjust="0"/>
  </p:normalViewPr>
  <p:slideViewPr>
    <p:cSldViewPr snapToGrid="0">
      <p:cViewPr varScale="1">
        <p:scale>
          <a:sx n="81" d="100"/>
          <a:sy n="81" d="100"/>
        </p:scale>
        <p:origin x="4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36B64-4C26-4185-B18A-699C7B4A405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77EB9AA-A68D-44D4-81C4-C025EDD67E02}">
      <dgm:prSet/>
      <dgm:spPr/>
      <dgm:t>
        <a:bodyPr/>
        <a:lstStyle/>
        <a:p>
          <a:r>
            <a:rPr lang="en-US"/>
            <a:t>The device is triggered based on the power of an audio signal compared to the silence threshold.</a:t>
          </a:r>
        </a:p>
      </dgm:t>
    </dgm:pt>
    <dgm:pt modelId="{0E33B53E-4BC9-45D4-940A-23F9C8081EC0}" type="parTrans" cxnId="{1E991748-27DC-4825-94C0-B552197ACCA5}">
      <dgm:prSet/>
      <dgm:spPr/>
      <dgm:t>
        <a:bodyPr/>
        <a:lstStyle/>
        <a:p>
          <a:endParaRPr lang="en-US"/>
        </a:p>
      </dgm:t>
    </dgm:pt>
    <dgm:pt modelId="{7130EB1E-E9D3-4450-886A-B459FD01E8EB}" type="sibTrans" cxnId="{1E991748-27DC-4825-94C0-B552197ACCA5}">
      <dgm:prSet/>
      <dgm:spPr/>
      <dgm:t>
        <a:bodyPr/>
        <a:lstStyle/>
        <a:p>
          <a:endParaRPr lang="en-US"/>
        </a:p>
      </dgm:t>
    </dgm:pt>
    <dgm:pt modelId="{BA36E2A3-8639-4903-BD7F-47C2832A8F9C}">
      <dgm:prSet custT="1"/>
      <dgm:spPr/>
      <dgm:t>
        <a:bodyPr/>
        <a:lstStyle/>
        <a:p>
          <a:r>
            <a:rPr lang="en-US" sz="2000" dirty="0"/>
            <a:t>It starts to listen for the key by passing the signal through a filter. If the key is detected by the filter, then the device begins measuring process. </a:t>
          </a:r>
        </a:p>
      </dgm:t>
    </dgm:pt>
    <dgm:pt modelId="{BAD9B6F3-D8DA-49D6-95E1-F489B39E6CAE}" type="parTrans" cxnId="{6876A7FF-0490-4907-9473-7F98AA0CB1D1}">
      <dgm:prSet/>
      <dgm:spPr/>
      <dgm:t>
        <a:bodyPr/>
        <a:lstStyle/>
        <a:p>
          <a:endParaRPr lang="en-US"/>
        </a:p>
      </dgm:t>
    </dgm:pt>
    <dgm:pt modelId="{DE10EC40-260A-4004-85E3-89F2AAFF6DA0}" type="sibTrans" cxnId="{6876A7FF-0490-4907-9473-7F98AA0CB1D1}">
      <dgm:prSet/>
      <dgm:spPr/>
      <dgm:t>
        <a:bodyPr/>
        <a:lstStyle/>
        <a:p>
          <a:endParaRPr lang="en-US"/>
        </a:p>
      </dgm:t>
    </dgm:pt>
    <dgm:pt modelId="{D1C2E57B-C66B-4019-9136-7B9040BE140A}">
      <dgm:prSet/>
      <dgm:spPr/>
      <dgm:t>
        <a:bodyPr/>
        <a:lstStyle/>
        <a:p>
          <a:r>
            <a:rPr lang="en-US"/>
            <a:t>It measures the sound quality in decibels</a:t>
          </a:r>
        </a:p>
      </dgm:t>
    </dgm:pt>
    <dgm:pt modelId="{1EE20F44-7007-4FA4-88E1-A6309944A812}" type="parTrans" cxnId="{42449A92-E776-4C84-8E08-C688634F95D6}">
      <dgm:prSet/>
      <dgm:spPr/>
      <dgm:t>
        <a:bodyPr/>
        <a:lstStyle/>
        <a:p>
          <a:endParaRPr lang="en-US"/>
        </a:p>
      </dgm:t>
    </dgm:pt>
    <dgm:pt modelId="{52C1C948-B85B-48F0-8663-D7F3DCEC061C}" type="sibTrans" cxnId="{42449A92-E776-4C84-8E08-C688634F95D6}">
      <dgm:prSet/>
      <dgm:spPr/>
      <dgm:t>
        <a:bodyPr/>
        <a:lstStyle/>
        <a:p>
          <a:endParaRPr lang="en-US"/>
        </a:p>
      </dgm:t>
    </dgm:pt>
    <dgm:pt modelId="{C4CB6EC2-668D-440F-AAE2-BF64DD0151BE}">
      <dgm:prSet/>
      <dgm:spPr/>
      <dgm:t>
        <a:bodyPr/>
        <a:lstStyle/>
        <a:p>
          <a:r>
            <a:rPr lang="en-US"/>
            <a:t>It measures and outputs the temperature and humidity of the environment.</a:t>
          </a:r>
        </a:p>
      </dgm:t>
    </dgm:pt>
    <dgm:pt modelId="{9DACA0E6-CC64-45B4-9B44-5229E7B04BF1}" type="parTrans" cxnId="{00DB12F6-1FFE-4287-8C67-3E7738007427}">
      <dgm:prSet/>
      <dgm:spPr/>
      <dgm:t>
        <a:bodyPr/>
        <a:lstStyle/>
        <a:p>
          <a:endParaRPr lang="en-US"/>
        </a:p>
      </dgm:t>
    </dgm:pt>
    <dgm:pt modelId="{5E5C33CB-F0B6-49A8-873D-250CFF0C46EB}" type="sibTrans" cxnId="{00DB12F6-1FFE-4287-8C67-3E7738007427}">
      <dgm:prSet/>
      <dgm:spPr/>
      <dgm:t>
        <a:bodyPr/>
        <a:lstStyle/>
        <a:p>
          <a:endParaRPr lang="en-US"/>
        </a:p>
      </dgm:t>
    </dgm:pt>
    <dgm:pt modelId="{B6C15712-D80D-4B65-B535-32F5B23105BA}" type="pres">
      <dgm:prSet presAssocID="{84D36B64-4C26-4185-B18A-699C7B4A405D}" presName="root" presStyleCnt="0">
        <dgm:presLayoutVars>
          <dgm:dir/>
          <dgm:resizeHandles val="exact"/>
        </dgm:presLayoutVars>
      </dgm:prSet>
      <dgm:spPr/>
    </dgm:pt>
    <dgm:pt modelId="{74D1C928-8218-4C6A-BD8D-4F3FDA3D25A0}" type="pres">
      <dgm:prSet presAssocID="{E77EB9AA-A68D-44D4-81C4-C025EDD67E02}" presName="compNode" presStyleCnt="0"/>
      <dgm:spPr/>
    </dgm:pt>
    <dgm:pt modelId="{741839B3-93AA-4BBB-B1CD-6E2269E5BC6A}" type="pres">
      <dgm:prSet presAssocID="{E77EB9AA-A68D-44D4-81C4-C025EDD67E02}" presName="bgRect" presStyleLbl="bgShp" presStyleIdx="0" presStyleCnt="4"/>
      <dgm:spPr/>
    </dgm:pt>
    <dgm:pt modelId="{FFE722A7-51B8-4123-9226-2EEE3FBBCC18}" type="pres">
      <dgm:prSet presAssocID="{E77EB9AA-A68D-44D4-81C4-C025EDD67E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te Ringer"/>
        </a:ext>
      </dgm:extLst>
    </dgm:pt>
    <dgm:pt modelId="{B5EB7688-19F7-42F7-98A8-80BF3E74B137}" type="pres">
      <dgm:prSet presAssocID="{E77EB9AA-A68D-44D4-81C4-C025EDD67E02}" presName="spaceRect" presStyleCnt="0"/>
      <dgm:spPr/>
    </dgm:pt>
    <dgm:pt modelId="{27E71747-AD26-44F1-99EA-966AE7DF1C91}" type="pres">
      <dgm:prSet presAssocID="{E77EB9AA-A68D-44D4-81C4-C025EDD67E02}" presName="parTx" presStyleLbl="revTx" presStyleIdx="0" presStyleCnt="4">
        <dgm:presLayoutVars>
          <dgm:chMax val="0"/>
          <dgm:chPref val="0"/>
        </dgm:presLayoutVars>
      </dgm:prSet>
      <dgm:spPr/>
    </dgm:pt>
    <dgm:pt modelId="{08978BB3-8017-4A4B-87A2-95F5BC5A630F}" type="pres">
      <dgm:prSet presAssocID="{7130EB1E-E9D3-4450-886A-B459FD01E8EB}" presName="sibTrans" presStyleCnt="0"/>
      <dgm:spPr/>
    </dgm:pt>
    <dgm:pt modelId="{0A2FF272-DFDE-44B2-8E76-1092CCB3E0D8}" type="pres">
      <dgm:prSet presAssocID="{BA36E2A3-8639-4903-BD7F-47C2832A8F9C}" presName="compNode" presStyleCnt="0"/>
      <dgm:spPr/>
    </dgm:pt>
    <dgm:pt modelId="{04C5D78C-21B4-4E9C-9003-8C1D52680BCB}" type="pres">
      <dgm:prSet presAssocID="{BA36E2A3-8639-4903-BD7F-47C2832A8F9C}" presName="bgRect" presStyleLbl="bgShp" presStyleIdx="1" presStyleCnt="4"/>
      <dgm:spPr/>
    </dgm:pt>
    <dgm:pt modelId="{CF988A77-3ADE-4212-ADD9-2DEA75C73E1B}" type="pres">
      <dgm:prSet presAssocID="{BA36E2A3-8639-4903-BD7F-47C2832A8F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3E689BA-EF3A-4FE5-8BD9-FF898CDB049D}" type="pres">
      <dgm:prSet presAssocID="{BA36E2A3-8639-4903-BD7F-47C2832A8F9C}" presName="spaceRect" presStyleCnt="0"/>
      <dgm:spPr/>
    </dgm:pt>
    <dgm:pt modelId="{4BB1A70F-5CBA-43E6-A3EC-007EA1073848}" type="pres">
      <dgm:prSet presAssocID="{BA36E2A3-8639-4903-BD7F-47C2832A8F9C}" presName="parTx" presStyleLbl="revTx" presStyleIdx="1" presStyleCnt="4">
        <dgm:presLayoutVars>
          <dgm:chMax val="0"/>
          <dgm:chPref val="0"/>
        </dgm:presLayoutVars>
      </dgm:prSet>
      <dgm:spPr/>
    </dgm:pt>
    <dgm:pt modelId="{CA43A608-7ACC-4301-AD2A-E6592537EE80}" type="pres">
      <dgm:prSet presAssocID="{DE10EC40-260A-4004-85E3-89F2AAFF6DA0}" presName="sibTrans" presStyleCnt="0"/>
      <dgm:spPr/>
    </dgm:pt>
    <dgm:pt modelId="{93228186-CB8F-4E45-B90E-F2D543DBC33E}" type="pres">
      <dgm:prSet presAssocID="{D1C2E57B-C66B-4019-9136-7B9040BE140A}" presName="compNode" presStyleCnt="0"/>
      <dgm:spPr/>
    </dgm:pt>
    <dgm:pt modelId="{CD745CEA-68CF-4DDB-98BE-92E8C02DEEED}" type="pres">
      <dgm:prSet presAssocID="{D1C2E57B-C66B-4019-9136-7B9040BE140A}" presName="bgRect" presStyleLbl="bgShp" presStyleIdx="2" presStyleCnt="4"/>
      <dgm:spPr/>
    </dgm:pt>
    <dgm:pt modelId="{12A741ED-3FED-4140-8A14-EC0F92923B0F}" type="pres">
      <dgm:prSet presAssocID="{D1C2E57B-C66B-4019-9136-7B9040BE14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60A3924-F9E9-4042-8860-DEB8955C519C}" type="pres">
      <dgm:prSet presAssocID="{D1C2E57B-C66B-4019-9136-7B9040BE140A}" presName="spaceRect" presStyleCnt="0"/>
      <dgm:spPr/>
    </dgm:pt>
    <dgm:pt modelId="{13464990-686D-4D45-9B6A-EE0F4E91F457}" type="pres">
      <dgm:prSet presAssocID="{D1C2E57B-C66B-4019-9136-7B9040BE140A}" presName="parTx" presStyleLbl="revTx" presStyleIdx="2" presStyleCnt="4">
        <dgm:presLayoutVars>
          <dgm:chMax val="0"/>
          <dgm:chPref val="0"/>
        </dgm:presLayoutVars>
      </dgm:prSet>
      <dgm:spPr/>
    </dgm:pt>
    <dgm:pt modelId="{51AAC5E8-5952-466C-A18E-97EAA5F58739}" type="pres">
      <dgm:prSet presAssocID="{52C1C948-B85B-48F0-8663-D7F3DCEC061C}" presName="sibTrans" presStyleCnt="0"/>
      <dgm:spPr/>
    </dgm:pt>
    <dgm:pt modelId="{7894906C-DBD9-4210-B454-642993099DE0}" type="pres">
      <dgm:prSet presAssocID="{C4CB6EC2-668D-440F-AAE2-BF64DD0151BE}" presName="compNode" presStyleCnt="0"/>
      <dgm:spPr/>
    </dgm:pt>
    <dgm:pt modelId="{1343379F-E735-4460-8901-72D97655B8BB}" type="pres">
      <dgm:prSet presAssocID="{C4CB6EC2-668D-440F-AAE2-BF64DD0151BE}" presName="bgRect" presStyleLbl="bgShp" presStyleIdx="3" presStyleCnt="4"/>
      <dgm:spPr/>
    </dgm:pt>
    <dgm:pt modelId="{89B5EDA5-F389-4CDA-95C9-AE105429CCEF}" type="pres">
      <dgm:prSet presAssocID="{C4CB6EC2-668D-440F-AAE2-BF64DD0151B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6576E3BF-7F4F-43AF-8994-4C48EFE6CC52}" type="pres">
      <dgm:prSet presAssocID="{C4CB6EC2-668D-440F-AAE2-BF64DD0151BE}" presName="spaceRect" presStyleCnt="0"/>
      <dgm:spPr/>
    </dgm:pt>
    <dgm:pt modelId="{DF99A10C-0E5E-40D9-BA15-112358190CD2}" type="pres">
      <dgm:prSet presAssocID="{C4CB6EC2-668D-440F-AAE2-BF64DD0151B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7ADEC40-4F30-47D9-B2C4-D2B706F0914C}" type="presOf" srcId="{84D36B64-4C26-4185-B18A-699C7B4A405D}" destId="{B6C15712-D80D-4B65-B535-32F5B23105BA}" srcOrd="0" destOrd="0" presId="urn:microsoft.com/office/officeart/2018/2/layout/IconVerticalSolidList"/>
    <dgm:cxn modelId="{1E991748-27DC-4825-94C0-B552197ACCA5}" srcId="{84D36B64-4C26-4185-B18A-699C7B4A405D}" destId="{E77EB9AA-A68D-44D4-81C4-C025EDD67E02}" srcOrd="0" destOrd="0" parTransId="{0E33B53E-4BC9-45D4-940A-23F9C8081EC0}" sibTransId="{7130EB1E-E9D3-4450-886A-B459FD01E8EB}"/>
    <dgm:cxn modelId="{BA3B3472-E3C6-4A9C-B05E-48DC5D140A0E}" type="presOf" srcId="{C4CB6EC2-668D-440F-AAE2-BF64DD0151BE}" destId="{DF99A10C-0E5E-40D9-BA15-112358190CD2}" srcOrd="0" destOrd="0" presId="urn:microsoft.com/office/officeart/2018/2/layout/IconVerticalSolidList"/>
    <dgm:cxn modelId="{42449A92-E776-4C84-8E08-C688634F95D6}" srcId="{84D36B64-4C26-4185-B18A-699C7B4A405D}" destId="{D1C2E57B-C66B-4019-9136-7B9040BE140A}" srcOrd="2" destOrd="0" parTransId="{1EE20F44-7007-4FA4-88E1-A6309944A812}" sibTransId="{52C1C948-B85B-48F0-8663-D7F3DCEC061C}"/>
    <dgm:cxn modelId="{C219F995-15D0-4ED4-BBA3-107BF4BEAAD9}" type="presOf" srcId="{BA36E2A3-8639-4903-BD7F-47C2832A8F9C}" destId="{4BB1A70F-5CBA-43E6-A3EC-007EA1073848}" srcOrd="0" destOrd="0" presId="urn:microsoft.com/office/officeart/2018/2/layout/IconVerticalSolidList"/>
    <dgm:cxn modelId="{33DCF4C7-9823-4B3A-B228-A63933D10998}" type="presOf" srcId="{D1C2E57B-C66B-4019-9136-7B9040BE140A}" destId="{13464990-686D-4D45-9B6A-EE0F4E91F457}" srcOrd="0" destOrd="0" presId="urn:microsoft.com/office/officeart/2018/2/layout/IconVerticalSolidList"/>
    <dgm:cxn modelId="{4D0828D3-CB46-4B02-AD91-C203ACE85A98}" type="presOf" srcId="{E77EB9AA-A68D-44D4-81C4-C025EDD67E02}" destId="{27E71747-AD26-44F1-99EA-966AE7DF1C91}" srcOrd="0" destOrd="0" presId="urn:microsoft.com/office/officeart/2018/2/layout/IconVerticalSolidList"/>
    <dgm:cxn modelId="{00DB12F6-1FFE-4287-8C67-3E7738007427}" srcId="{84D36B64-4C26-4185-B18A-699C7B4A405D}" destId="{C4CB6EC2-668D-440F-AAE2-BF64DD0151BE}" srcOrd="3" destOrd="0" parTransId="{9DACA0E6-CC64-45B4-9B44-5229E7B04BF1}" sibTransId="{5E5C33CB-F0B6-49A8-873D-250CFF0C46EB}"/>
    <dgm:cxn modelId="{6876A7FF-0490-4907-9473-7F98AA0CB1D1}" srcId="{84D36B64-4C26-4185-B18A-699C7B4A405D}" destId="{BA36E2A3-8639-4903-BD7F-47C2832A8F9C}" srcOrd="1" destOrd="0" parTransId="{BAD9B6F3-D8DA-49D6-95E1-F489B39E6CAE}" sibTransId="{DE10EC40-260A-4004-85E3-89F2AAFF6DA0}"/>
    <dgm:cxn modelId="{A5360A89-030F-49F5-820C-25BA711B3DD9}" type="presParOf" srcId="{B6C15712-D80D-4B65-B535-32F5B23105BA}" destId="{74D1C928-8218-4C6A-BD8D-4F3FDA3D25A0}" srcOrd="0" destOrd="0" presId="urn:microsoft.com/office/officeart/2018/2/layout/IconVerticalSolidList"/>
    <dgm:cxn modelId="{BB94E6DD-EE93-48E0-91D3-DD83BB40399E}" type="presParOf" srcId="{74D1C928-8218-4C6A-BD8D-4F3FDA3D25A0}" destId="{741839B3-93AA-4BBB-B1CD-6E2269E5BC6A}" srcOrd="0" destOrd="0" presId="urn:microsoft.com/office/officeart/2018/2/layout/IconVerticalSolidList"/>
    <dgm:cxn modelId="{AB9ADF87-E8CD-4E13-89BB-6148E0140A67}" type="presParOf" srcId="{74D1C928-8218-4C6A-BD8D-4F3FDA3D25A0}" destId="{FFE722A7-51B8-4123-9226-2EEE3FBBCC18}" srcOrd="1" destOrd="0" presId="urn:microsoft.com/office/officeart/2018/2/layout/IconVerticalSolidList"/>
    <dgm:cxn modelId="{CE4808FA-71A1-4812-80B3-6F94F556DF1D}" type="presParOf" srcId="{74D1C928-8218-4C6A-BD8D-4F3FDA3D25A0}" destId="{B5EB7688-19F7-42F7-98A8-80BF3E74B137}" srcOrd="2" destOrd="0" presId="urn:microsoft.com/office/officeart/2018/2/layout/IconVerticalSolidList"/>
    <dgm:cxn modelId="{74168D0E-609C-409A-9006-1B4019B9EFEB}" type="presParOf" srcId="{74D1C928-8218-4C6A-BD8D-4F3FDA3D25A0}" destId="{27E71747-AD26-44F1-99EA-966AE7DF1C91}" srcOrd="3" destOrd="0" presId="urn:microsoft.com/office/officeart/2018/2/layout/IconVerticalSolidList"/>
    <dgm:cxn modelId="{FC4A2524-98DE-4FBA-BFFA-C553E45D07CF}" type="presParOf" srcId="{B6C15712-D80D-4B65-B535-32F5B23105BA}" destId="{08978BB3-8017-4A4B-87A2-95F5BC5A630F}" srcOrd="1" destOrd="0" presId="urn:microsoft.com/office/officeart/2018/2/layout/IconVerticalSolidList"/>
    <dgm:cxn modelId="{D1C5EA31-32E2-47FA-B83B-0B7F32034FE5}" type="presParOf" srcId="{B6C15712-D80D-4B65-B535-32F5B23105BA}" destId="{0A2FF272-DFDE-44B2-8E76-1092CCB3E0D8}" srcOrd="2" destOrd="0" presId="urn:microsoft.com/office/officeart/2018/2/layout/IconVerticalSolidList"/>
    <dgm:cxn modelId="{11CC4779-4388-4B9F-8E86-A9AEC787D1B8}" type="presParOf" srcId="{0A2FF272-DFDE-44B2-8E76-1092CCB3E0D8}" destId="{04C5D78C-21B4-4E9C-9003-8C1D52680BCB}" srcOrd="0" destOrd="0" presId="urn:microsoft.com/office/officeart/2018/2/layout/IconVerticalSolidList"/>
    <dgm:cxn modelId="{999C5DD5-AE7C-4D9C-829D-DCD7BADBB659}" type="presParOf" srcId="{0A2FF272-DFDE-44B2-8E76-1092CCB3E0D8}" destId="{CF988A77-3ADE-4212-ADD9-2DEA75C73E1B}" srcOrd="1" destOrd="0" presId="urn:microsoft.com/office/officeart/2018/2/layout/IconVerticalSolidList"/>
    <dgm:cxn modelId="{CA72E8F5-9A7C-43FD-B592-6518EDB9E4B1}" type="presParOf" srcId="{0A2FF272-DFDE-44B2-8E76-1092CCB3E0D8}" destId="{E3E689BA-EF3A-4FE5-8BD9-FF898CDB049D}" srcOrd="2" destOrd="0" presId="urn:microsoft.com/office/officeart/2018/2/layout/IconVerticalSolidList"/>
    <dgm:cxn modelId="{734FF2D8-0609-4F1C-B19D-AFFE5717AA48}" type="presParOf" srcId="{0A2FF272-DFDE-44B2-8E76-1092CCB3E0D8}" destId="{4BB1A70F-5CBA-43E6-A3EC-007EA1073848}" srcOrd="3" destOrd="0" presId="urn:microsoft.com/office/officeart/2018/2/layout/IconVerticalSolidList"/>
    <dgm:cxn modelId="{16DDF299-06BB-43C8-A4AF-108DCDBBEAEC}" type="presParOf" srcId="{B6C15712-D80D-4B65-B535-32F5B23105BA}" destId="{CA43A608-7ACC-4301-AD2A-E6592537EE80}" srcOrd="3" destOrd="0" presId="urn:microsoft.com/office/officeart/2018/2/layout/IconVerticalSolidList"/>
    <dgm:cxn modelId="{1BD62DE1-940D-44F5-BC35-665052E0277A}" type="presParOf" srcId="{B6C15712-D80D-4B65-B535-32F5B23105BA}" destId="{93228186-CB8F-4E45-B90E-F2D543DBC33E}" srcOrd="4" destOrd="0" presId="urn:microsoft.com/office/officeart/2018/2/layout/IconVerticalSolidList"/>
    <dgm:cxn modelId="{62EDFFF2-456B-41A1-8555-7C39221CE85E}" type="presParOf" srcId="{93228186-CB8F-4E45-B90E-F2D543DBC33E}" destId="{CD745CEA-68CF-4DDB-98BE-92E8C02DEEED}" srcOrd="0" destOrd="0" presId="urn:microsoft.com/office/officeart/2018/2/layout/IconVerticalSolidList"/>
    <dgm:cxn modelId="{1B11C41A-5C66-4A05-8563-780B1224CE85}" type="presParOf" srcId="{93228186-CB8F-4E45-B90E-F2D543DBC33E}" destId="{12A741ED-3FED-4140-8A14-EC0F92923B0F}" srcOrd="1" destOrd="0" presId="urn:microsoft.com/office/officeart/2018/2/layout/IconVerticalSolidList"/>
    <dgm:cxn modelId="{F58609B9-0273-459A-8376-5CE766AC7E78}" type="presParOf" srcId="{93228186-CB8F-4E45-B90E-F2D543DBC33E}" destId="{760A3924-F9E9-4042-8860-DEB8955C519C}" srcOrd="2" destOrd="0" presId="urn:microsoft.com/office/officeart/2018/2/layout/IconVerticalSolidList"/>
    <dgm:cxn modelId="{547DD38B-8898-4551-A5BE-38BB05D878DD}" type="presParOf" srcId="{93228186-CB8F-4E45-B90E-F2D543DBC33E}" destId="{13464990-686D-4D45-9B6A-EE0F4E91F457}" srcOrd="3" destOrd="0" presId="urn:microsoft.com/office/officeart/2018/2/layout/IconVerticalSolidList"/>
    <dgm:cxn modelId="{561D8EF8-3A20-40BA-AD12-923E95682DD8}" type="presParOf" srcId="{B6C15712-D80D-4B65-B535-32F5B23105BA}" destId="{51AAC5E8-5952-466C-A18E-97EAA5F58739}" srcOrd="5" destOrd="0" presId="urn:microsoft.com/office/officeart/2018/2/layout/IconVerticalSolidList"/>
    <dgm:cxn modelId="{8A63A9DC-9285-40C6-A0BF-A8E5A51C58D8}" type="presParOf" srcId="{B6C15712-D80D-4B65-B535-32F5B23105BA}" destId="{7894906C-DBD9-4210-B454-642993099DE0}" srcOrd="6" destOrd="0" presId="urn:microsoft.com/office/officeart/2018/2/layout/IconVerticalSolidList"/>
    <dgm:cxn modelId="{4512E588-3D3C-4559-8F12-93EDFEFE455B}" type="presParOf" srcId="{7894906C-DBD9-4210-B454-642993099DE0}" destId="{1343379F-E735-4460-8901-72D97655B8BB}" srcOrd="0" destOrd="0" presId="urn:microsoft.com/office/officeart/2018/2/layout/IconVerticalSolidList"/>
    <dgm:cxn modelId="{F6DD7925-693A-49C2-BE73-8BC3D4E1BDB8}" type="presParOf" srcId="{7894906C-DBD9-4210-B454-642993099DE0}" destId="{89B5EDA5-F389-4CDA-95C9-AE105429CCEF}" srcOrd="1" destOrd="0" presId="urn:microsoft.com/office/officeart/2018/2/layout/IconVerticalSolidList"/>
    <dgm:cxn modelId="{C2A8902D-1A7A-4141-B9D7-832F7C3AF3FA}" type="presParOf" srcId="{7894906C-DBD9-4210-B454-642993099DE0}" destId="{6576E3BF-7F4F-43AF-8994-4C48EFE6CC52}" srcOrd="2" destOrd="0" presId="urn:microsoft.com/office/officeart/2018/2/layout/IconVerticalSolidList"/>
    <dgm:cxn modelId="{9B2DBBA6-D44A-4D94-A87C-A5A2AC4CC565}" type="presParOf" srcId="{7894906C-DBD9-4210-B454-642993099DE0}" destId="{DF99A10C-0E5E-40D9-BA15-112358190C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E500E-005B-4AE9-B2AF-5DEC63BF51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6BB6A4-EAF3-46D4-B978-25EF8467D6C0}">
      <dgm:prSet/>
      <dgm:spPr/>
      <dgm:t>
        <a:bodyPr/>
        <a:lstStyle/>
        <a:p>
          <a:r>
            <a:rPr lang="en-IN"/>
            <a:t>Comprehensive Understanding</a:t>
          </a:r>
          <a:endParaRPr lang="en-US"/>
        </a:p>
      </dgm:t>
    </dgm:pt>
    <dgm:pt modelId="{80EAFC11-89D9-4839-B804-4CC35DCD6246}" type="parTrans" cxnId="{ECC573F8-D978-4F11-BCDA-386983D57423}">
      <dgm:prSet/>
      <dgm:spPr/>
      <dgm:t>
        <a:bodyPr/>
        <a:lstStyle/>
        <a:p>
          <a:endParaRPr lang="en-US"/>
        </a:p>
      </dgm:t>
    </dgm:pt>
    <dgm:pt modelId="{A73965DB-B6BD-4642-BAF6-DC43F37F134B}" type="sibTrans" cxnId="{ECC573F8-D978-4F11-BCDA-386983D57423}">
      <dgm:prSet/>
      <dgm:spPr/>
      <dgm:t>
        <a:bodyPr/>
        <a:lstStyle/>
        <a:p>
          <a:endParaRPr lang="en-US"/>
        </a:p>
      </dgm:t>
    </dgm:pt>
    <dgm:pt modelId="{AE04AC15-B494-4867-B6D5-82A56A81DD44}">
      <dgm:prSet/>
      <dgm:spPr/>
      <dgm:t>
        <a:bodyPr/>
        <a:lstStyle/>
        <a:p>
          <a:r>
            <a:rPr lang="en-IN"/>
            <a:t>Software Proficiency</a:t>
          </a:r>
          <a:endParaRPr lang="en-US"/>
        </a:p>
      </dgm:t>
    </dgm:pt>
    <dgm:pt modelId="{E1B45B8A-1D52-467E-AF10-A94F8D25F18A}" type="parTrans" cxnId="{3E26EB73-91A0-424D-817B-B3A85672ECCD}">
      <dgm:prSet/>
      <dgm:spPr/>
      <dgm:t>
        <a:bodyPr/>
        <a:lstStyle/>
        <a:p>
          <a:endParaRPr lang="en-US"/>
        </a:p>
      </dgm:t>
    </dgm:pt>
    <dgm:pt modelId="{94CA07A2-A2FB-4AA0-802F-0CA345FAD6DC}" type="sibTrans" cxnId="{3E26EB73-91A0-424D-817B-B3A85672ECCD}">
      <dgm:prSet/>
      <dgm:spPr/>
      <dgm:t>
        <a:bodyPr/>
        <a:lstStyle/>
        <a:p>
          <a:endParaRPr lang="en-US"/>
        </a:p>
      </dgm:t>
    </dgm:pt>
    <dgm:pt modelId="{D832B83B-6EEA-4D67-96FE-71EDD22B676D}">
      <dgm:prSet/>
      <dgm:spPr/>
      <dgm:t>
        <a:bodyPr/>
        <a:lstStyle/>
        <a:p>
          <a:r>
            <a:rPr lang="en-IN"/>
            <a:t>TIVA Platform Utilization</a:t>
          </a:r>
          <a:endParaRPr lang="en-US"/>
        </a:p>
      </dgm:t>
    </dgm:pt>
    <dgm:pt modelId="{B7E06BB7-BBA9-4C4B-8A34-A56FD01ACED9}" type="parTrans" cxnId="{58E25C6E-D75D-4A9A-8771-5ABDC459E3EB}">
      <dgm:prSet/>
      <dgm:spPr/>
      <dgm:t>
        <a:bodyPr/>
        <a:lstStyle/>
        <a:p>
          <a:endParaRPr lang="en-US"/>
        </a:p>
      </dgm:t>
    </dgm:pt>
    <dgm:pt modelId="{97E6DEAE-DB5B-43C5-B94A-1F3F08B54A6C}" type="sibTrans" cxnId="{58E25C6E-D75D-4A9A-8771-5ABDC459E3EB}">
      <dgm:prSet/>
      <dgm:spPr/>
      <dgm:t>
        <a:bodyPr/>
        <a:lstStyle/>
        <a:p>
          <a:endParaRPr lang="en-US"/>
        </a:p>
      </dgm:t>
    </dgm:pt>
    <dgm:pt modelId="{409C67D9-7034-4C07-ADD8-36031BA62511}">
      <dgm:prSet/>
      <dgm:spPr/>
      <dgm:t>
        <a:bodyPr/>
        <a:lstStyle/>
        <a:p>
          <a:r>
            <a:rPr lang="en-US"/>
            <a:t>LED Indicator and Display Programming</a:t>
          </a:r>
        </a:p>
      </dgm:t>
    </dgm:pt>
    <dgm:pt modelId="{4E66E49E-9BF1-4B8F-B7A6-9A9F0D851F8A}" type="parTrans" cxnId="{A6ADD701-FA26-49CC-B4EA-437629A17FDD}">
      <dgm:prSet/>
      <dgm:spPr/>
      <dgm:t>
        <a:bodyPr/>
        <a:lstStyle/>
        <a:p>
          <a:endParaRPr lang="en-US"/>
        </a:p>
      </dgm:t>
    </dgm:pt>
    <dgm:pt modelId="{4F9B1D5D-DC37-4FEC-80F8-5997EBEB3C89}" type="sibTrans" cxnId="{A6ADD701-FA26-49CC-B4EA-437629A17FDD}">
      <dgm:prSet/>
      <dgm:spPr/>
      <dgm:t>
        <a:bodyPr/>
        <a:lstStyle/>
        <a:p>
          <a:endParaRPr lang="en-US"/>
        </a:p>
      </dgm:t>
    </dgm:pt>
    <dgm:pt modelId="{6A7D241A-078D-4345-A2DB-839561496384}">
      <dgm:prSet/>
      <dgm:spPr/>
      <dgm:t>
        <a:bodyPr/>
        <a:lstStyle/>
        <a:p>
          <a:r>
            <a:rPr lang="en-IN"/>
            <a:t>MATLAB for Signal Processing</a:t>
          </a:r>
          <a:endParaRPr lang="en-US"/>
        </a:p>
      </dgm:t>
    </dgm:pt>
    <dgm:pt modelId="{6ECBF983-AEEF-413A-8445-9770FA3AF5E6}" type="parTrans" cxnId="{3F801653-C007-4A07-9BE6-858E016A14DF}">
      <dgm:prSet/>
      <dgm:spPr/>
      <dgm:t>
        <a:bodyPr/>
        <a:lstStyle/>
        <a:p>
          <a:endParaRPr lang="en-US"/>
        </a:p>
      </dgm:t>
    </dgm:pt>
    <dgm:pt modelId="{5944EA66-0EFA-4B90-BC54-CD9664944EF6}" type="sibTrans" cxnId="{3F801653-C007-4A07-9BE6-858E016A14DF}">
      <dgm:prSet/>
      <dgm:spPr/>
      <dgm:t>
        <a:bodyPr/>
        <a:lstStyle/>
        <a:p>
          <a:endParaRPr lang="en-US"/>
        </a:p>
      </dgm:t>
    </dgm:pt>
    <dgm:pt modelId="{476DC4F4-0261-4B46-AA84-AF7483D7BC30}">
      <dgm:prSet/>
      <dgm:spPr/>
      <dgm:t>
        <a:bodyPr/>
        <a:lstStyle/>
        <a:p>
          <a:r>
            <a:rPr lang="en-US"/>
            <a:t>Visual Cues for environment data Check</a:t>
          </a:r>
        </a:p>
      </dgm:t>
    </dgm:pt>
    <dgm:pt modelId="{6E0559CC-8260-4D3F-8855-A692877C4ABE}" type="parTrans" cxnId="{39E4DFC5-4AB0-4F57-8119-55B31A2B8B57}">
      <dgm:prSet/>
      <dgm:spPr/>
      <dgm:t>
        <a:bodyPr/>
        <a:lstStyle/>
        <a:p>
          <a:endParaRPr lang="en-US"/>
        </a:p>
      </dgm:t>
    </dgm:pt>
    <dgm:pt modelId="{61E24298-7D7C-43D4-A283-E8534103CC53}" type="sibTrans" cxnId="{39E4DFC5-4AB0-4F57-8119-55B31A2B8B57}">
      <dgm:prSet/>
      <dgm:spPr/>
      <dgm:t>
        <a:bodyPr/>
        <a:lstStyle/>
        <a:p>
          <a:endParaRPr lang="en-US"/>
        </a:p>
      </dgm:t>
    </dgm:pt>
    <dgm:pt modelId="{424CD324-A3F3-4E3C-9DD6-4FE702498E87}">
      <dgm:prSet/>
      <dgm:spPr/>
      <dgm:t>
        <a:bodyPr/>
        <a:lstStyle/>
        <a:p>
          <a:r>
            <a:rPr lang="en-IN"/>
            <a:t>Detailed Screen Display</a:t>
          </a:r>
          <a:endParaRPr lang="en-US"/>
        </a:p>
      </dgm:t>
    </dgm:pt>
    <dgm:pt modelId="{741301B6-DA4C-4028-A1E4-60CA235DDD0E}" type="parTrans" cxnId="{71C9B9BB-B07B-4111-A4C3-D19DF027A8A8}">
      <dgm:prSet/>
      <dgm:spPr/>
      <dgm:t>
        <a:bodyPr/>
        <a:lstStyle/>
        <a:p>
          <a:endParaRPr lang="en-US"/>
        </a:p>
      </dgm:t>
    </dgm:pt>
    <dgm:pt modelId="{C72C03A4-00E2-4A1A-BB45-1A4C829B5DD7}" type="sibTrans" cxnId="{71C9B9BB-B07B-4111-A4C3-D19DF027A8A8}">
      <dgm:prSet/>
      <dgm:spPr/>
      <dgm:t>
        <a:bodyPr/>
        <a:lstStyle/>
        <a:p>
          <a:endParaRPr lang="en-US"/>
        </a:p>
      </dgm:t>
    </dgm:pt>
    <dgm:pt modelId="{C08B1B25-1CC0-4409-98D0-42CFB891DC5E}">
      <dgm:prSet/>
      <dgm:spPr/>
      <dgm:t>
        <a:bodyPr/>
        <a:lstStyle/>
        <a:p>
          <a:r>
            <a:rPr lang="en-IN"/>
            <a:t>Collaborative Effort</a:t>
          </a:r>
          <a:endParaRPr lang="en-US"/>
        </a:p>
      </dgm:t>
    </dgm:pt>
    <dgm:pt modelId="{42E77022-4776-4AB3-9CC8-28B5A07E6FBF}" type="parTrans" cxnId="{BEBAB372-7088-47F8-A40D-4F166112AAFC}">
      <dgm:prSet/>
      <dgm:spPr/>
      <dgm:t>
        <a:bodyPr/>
        <a:lstStyle/>
        <a:p>
          <a:endParaRPr lang="en-US"/>
        </a:p>
      </dgm:t>
    </dgm:pt>
    <dgm:pt modelId="{154F6BFA-0289-4FA9-8881-6FE23401B511}" type="sibTrans" cxnId="{BEBAB372-7088-47F8-A40D-4F166112AAFC}">
      <dgm:prSet/>
      <dgm:spPr/>
      <dgm:t>
        <a:bodyPr/>
        <a:lstStyle/>
        <a:p>
          <a:endParaRPr lang="en-US"/>
        </a:p>
      </dgm:t>
    </dgm:pt>
    <dgm:pt modelId="{51D7B0FF-1ED5-4190-9D00-6DEB002D9A38}" type="pres">
      <dgm:prSet presAssocID="{322E500E-005B-4AE9-B2AF-5DEC63BF5136}" presName="linear" presStyleCnt="0">
        <dgm:presLayoutVars>
          <dgm:animLvl val="lvl"/>
          <dgm:resizeHandles val="exact"/>
        </dgm:presLayoutVars>
      </dgm:prSet>
      <dgm:spPr/>
    </dgm:pt>
    <dgm:pt modelId="{EE3BB068-3E0D-4B5D-A413-C7ABCA4776C7}" type="pres">
      <dgm:prSet presAssocID="{C26BB6A4-EAF3-46D4-B978-25EF8467D6C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719F9A18-8F7A-4B07-B97E-816AFF37F8CD}" type="pres">
      <dgm:prSet presAssocID="{A73965DB-B6BD-4642-BAF6-DC43F37F134B}" presName="spacer" presStyleCnt="0"/>
      <dgm:spPr/>
    </dgm:pt>
    <dgm:pt modelId="{1424C8A6-5E64-4928-B39C-40A31D68654D}" type="pres">
      <dgm:prSet presAssocID="{AE04AC15-B494-4867-B6D5-82A56A81DD44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7340E7C3-C3B9-403F-8052-8DBAE0C327CC}" type="pres">
      <dgm:prSet presAssocID="{94CA07A2-A2FB-4AA0-802F-0CA345FAD6DC}" presName="spacer" presStyleCnt="0"/>
      <dgm:spPr/>
    </dgm:pt>
    <dgm:pt modelId="{2BCCDFE6-4CB2-450F-8960-90D5595C9952}" type="pres">
      <dgm:prSet presAssocID="{D832B83B-6EEA-4D67-96FE-71EDD22B676D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5B890607-812B-4D6C-ACBB-0C025E2902F0}" type="pres">
      <dgm:prSet presAssocID="{97E6DEAE-DB5B-43C5-B94A-1F3F08B54A6C}" presName="spacer" presStyleCnt="0"/>
      <dgm:spPr/>
    </dgm:pt>
    <dgm:pt modelId="{86251BA8-C6E8-4DA6-A39B-FBB6CF069DA1}" type="pres">
      <dgm:prSet presAssocID="{409C67D9-7034-4C07-ADD8-36031BA6251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64D3814-B5B0-4B50-8989-E5311545DB7E}" type="pres">
      <dgm:prSet presAssocID="{4F9B1D5D-DC37-4FEC-80F8-5997EBEB3C89}" presName="spacer" presStyleCnt="0"/>
      <dgm:spPr/>
    </dgm:pt>
    <dgm:pt modelId="{1B0BED42-3AEF-4AC5-9D8A-46E265163159}" type="pres">
      <dgm:prSet presAssocID="{6A7D241A-078D-4345-A2DB-839561496384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858120D-E7D2-47DB-9DAD-0D721B767F20}" type="pres">
      <dgm:prSet presAssocID="{5944EA66-0EFA-4B90-BC54-CD9664944EF6}" presName="spacer" presStyleCnt="0"/>
      <dgm:spPr/>
    </dgm:pt>
    <dgm:pt modelId="{7A7A7C89-70E6-4780-84B7-C8EF16E29FA9}" type="pres">
      <dgm:prSet presAssocID="{476DC4F4-0261-4B46-AA84-AF7483D7BC3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595497D1-8A51-49B2-9756-1612E45C7CA6}" type="pres">
      <dgm:prSet presAssocID="{61E24298-7D7C-43D4-A283-E8534103CC53}" presName="spacer" presStyleCnt="0"/>
      <dgm:spPr/>
    </dgm:pt>
    <dgm:pt modelId="{A395956C-F891-4FE7-AAE8-DC8D2AA30069}" type="pres">
      <dgm:prSet presAssocID="{424CD324-A3F3-4E3C-9DD6-4FE702498E87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F0C3AA16-2FDF-4D5D-8C33-BAA39FD4A0E2}" type="pres">
      <dgm:prSet presAssocID="{C72C03A4-00E2-4A1A-BB45-1A4C829B5DD7}" presName="spacer" presStyleCnt="0"/>
      <dgm:spPr/>
    </dgm:pt>
    <dgm:pt modelId="{71DACA71-B3AD-44C5-957E-FAA92782263B}" type="pres">
      <dgm:prSet presAssocID="{C08B1B25-1CC0-4409-98D0-42CFB891DC5E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A6ADD701-FA26-49CC-B4EA-437629A17FDD}" srcId="{322E500E-005B-4AE9-B2AF-5DEC63BF5136}" destId="{409C67D9-7034-4C07-ADD8-36031BA62511}" srcOrd="3" destOrd="0" parTransId="{4E66E49E-9BF1-4B8F-B7A6-9A9F0D851F8A}" sibTransId="{4F9B1D5D-DC37-4FEC-80F8-5997EBEB3C89}"/>
    <dgm:cxn modelId="{1B85D70B-CFBC-4B0B-8582-B5B7202CF4D2}" type="presOf" srcId="{D832B83B-6EEA-4D67-96FE-71EDD22B676D}" destId="{2BCCDFE6-4CB2-450F-8960-90D5595C9952}" srcOrd="0" destOrd="0" presId="urn:microsoft.com/office/officeart/2005/8/layout/vList2"/>
    <dgm:cxn modelId="{0BBFD146-2452-49B2-99EC-627CBCA3D1F7}" type="presOf" srcId="{424CD324-A3F3-4E3C-9DD6-4FE702498E87}" destId="{A395956C-F891-4FE7-AAE8-DC8D2AA30069}" srcOrd="0" destOrd="0" presId="urn:microsoft.com/office/officeart/2005/8/layout/vList2"/>
    <dgm:cxn modelId="{B04BD96B-6792-4ABE-BA8D-BDF931ABD659}" type="presOf" srcId="{C08B1B25-1CC0-4409-98D0-42CFB891DC5E}" destId="{71DACA71-B3AD-44C5-957E-FAA92782263B}" srcOrd="0" destOrd="0" presId="urn:microsoft.com/office/officeart/2005/8/layout/vList2"/>
    <dgm:cxn modelId="{58E25C6E-D75D-4A9A-8771-5ABDC459E3EB}" srcId="{322E500E-005B-4AE9-B2AF-5DEC63BF5136}" destId="{D832B83B-6EEA-4D67-96FE-71EDD22B676D}" srcOrd="2" destOrd="0" parTransId="{B7E06BB7-BBA9-4C4B-8A34-A56FD01ACED9}" sibTransId="{97E6DEAE-DB5B-43C5-B94A-1F3F08B54A6C}"/>
    <dgm:cxn modelId="{BEBAB372-7088-47F8-A40D-4F166112AAFC}" srcId="{322E500E-005B-4AE9-B2AF-5DEC63BF5136}" destId="{C08B1B25-1CC0-4409-98D0-42CFB891DC5E}" srcOrd="7" destOrd="0" parTransId="{42E77022-4776-4AB3-9CC8-28B5A07E6FBF}" sibTransId="{154F6BFA-0289-4FA9-8881-6FE23401B511}"/>
    <dgm:cxn modelId="{3F801653-C007-4A07-9BE6-858E016A14DF}" srcId="{322E500E-005B-4AE9-B2AF-5DEC63BF5136}" destId="{6A7D241A-078D-4345-A2DB-839561496384}" srcOrd="4" destOrd="0" parTransId="{6ECBF983-AEEF-413A-8445-9770FA3AF5E6}" sibTransId="{5944EA66-0EFA-4B90-BC54-CD9664944EF6}"/>
    <dgm:cxn modelId="{3E26EB73-91A0-424D-817B-B3A85672ECCD}" srcId="{322E500E-005B-4AE9-B2AF-5DEC63BF5136}" destId="{AE04AC15-B494-4867-B6D5-82A56A81DD44}" srcOrd="1" destOrd="0" parTransId="{E1B45B8A-1D52-467E-AF10-A94F8D25F18A}" sibTransId="{94CA07A2-A2FB-4AA0-802F-0CA345FAD6DC}"/>
    <dgm:cxn modelId="{5C9BA190-A942-44C3-B7F1-9277B50CD937}" type="presOf" srcId="{C26BB6A4-EAF3-46D4-B978-25EF8467D6C0}" destId="{EE3BB068-3E0D-4B5D-A413-C7ABCA4776C7}" srcOrd="0" destOrd="0" presId="urn:microsoft.com/office/officeart/2005/8/layout/vList2"/>
    <dgm:cxn modelId="{71C9B9BB-B07B-4111-A4C3-D19DF027A8A8}" srcId="{322E500E-005B-4AE9-B2AF-5DEC63BF5136}" destId="{424CD324-A3F3-4E3C-9DD6-4FE702498E87}" srcOrd="6" destOrd="0" parTransId="{741301B6-DA4C-4028-A1E4-60CA235DDD0E}" sibTransId="{C72C03A4-00E2-4A1A-BB45-1A4C829B5DD7}"/>
    <dgm:cxn modelId="{39E4DFC5-4AB0-4F57-8119-55B31A2B8B57}" srcId="{322E500E-005B-4AE9-B2AF-5DEC63BF5136}" destId="{476DC4F4-0261-4B46-AA84-AF7483D7BC30}" srcOrd="5" destOrd="0" parTransId="{6E0559CC-8260-4D3F-8855-A692877C4ABE}" sibTransId="{61E24298-7D7C-43D4-A283-E8534103CC53}"/>
    <dgm:cxn modelId="{D033B6CB-EB48-4464-8A56-E0B5D64FD782}" type="presOf" srcId="{322E500E-005B-4AE9-B2AF-5DEC63BF5136}" destId="{51D7B0FF-1ED5-4190-9D00-6DEB002D9A38}" srcOrd="0" destOrd="0" presId="urn:microsoft.com/office/officeart/2005/8/layout/vList2"/>
    <dgm:cxn modelId="{0C7773CF-6C96-485B-942E-462369B9B155}" type="presOf" srcId="{6A7D241A-078D-4345-A2DB-839561496384}" destId="{1B0BED42-3AEF-4AC5-9D8A-46E265163159}" srcOrd="0" destOrd="0" presId="urn:microsoft.com/office/officeart/2005/8/layout/vList2"/>
    <dgm:cxn modelId="{CE6A32DA-D2DD-4D13-B6C4-E06F5F962D8E}" type="presOf" srcId="{476DC4F4-0261-4B46-AA84-AF7483D7BC30}" destId="{7A7A7C89-70E6-4780-84B7-C8EF16E29FA9}" srcOrd="0" destOrd="0" presId="urn:microsoft.com/office/officeart/2005/8/layout/vList2"/>
    <dgm:cxn modelId="{DB3613DB-9A29-499C-95CE-330EED1CA8E9}" type="presOf" srcId="{AE04AC15-B494-4867-B6D5-82A56A81DD44}" destId="{1424C8A6-5E64-4928-B39C-40A31D68654D}" srcOrd="0" destOrd="0" presId="urn:microsoft.com/office/officeart/2005/8/layout/vList2"/>
    <dgm:cxn modelId="{70571FED-273F-4D1D-B957-DA1B8AFA1F92}" type="presOf" srcId="{409C67D9-7034-4C07-ADD8-36031BA62511}" destId="{86251BA8-C6E8-4DA6-A39B-FBB6CF069DA1}" srcOrd="0" destOrd="0" presId="urn:microsoft.com/office/officeart/2005/8/layout/vList2"/>
    <dgm:cxn modelId="{ECC573F8-D978-4F11-BCDA-386983D57423}" srcId="{322E500E-005B-4AE9-B2AF-5DEC63BF5136}" destId="{C26BB6A4-EAF3-46D4-B978-25EF8467D6C0}" srcOrd="0" destOrd="0" parTransId="{80EAFC11-89D9-4839-B804-4CC35DCD6246}" sibTransId="{A73965DB-B6BD-4642-BAF6-DC43F37F134B}"/>
    <dgm:cxn modelId="{C11434A7-8B33-4EB4-A39F-F3C2898FC69D}" type="presParOf" srcId="{51D7B0FF-1ED5-4190-9D00-6DEB002D9A38}" destId="{EE3BB068-3E0D-4B5D-A413-C7ABCA4776C7}" srcOrd="0" destOrd="0" presId="urn:microsoft.com/office/officeart/2005/8/layout/vList2"/>
    <dgm:cxn modelId="{6009D44C-31A0-49A5-8163-849F37EA2214}" type="presParOf" srcId="{51D7B0FF-1ED5-4190-9D00-6DEB002D9A38}" destId="{719F9A18-8F7A-4B07-B97E-816AFF37F8CD}" srcOrd="1" destOrd="0" presId="urn:microsoft.com/office/officeart/2005/8/layout/vList2"/>
    <dgm:cxn modelId="{1A905F9E-7A26-4406-80EF-985E1F4C2504}" type="presParOf" srcId="{51D7B0FF-1ED5-4190-9D00-6DEB002D9A38}" destId="{1424C8A6-5E64-4928-B39C-40A31D68654D}" srcOrd="2" destOrd="0" presId="urn:microsoft.com/office/officeart/2005/8/layout/vList2"/>
    <dgm:cxn modelId="{B01C6AC7-57D8-4752-BA56-D60609A0CE0F}" type="presParOf" srcId="{51D7B0FF-1ED5-4190-9D00-6DEB002D9A38}" destId="{7340E7C3-C3B9-403F-8052-8DBAE0C327CC}" srcOrd="3" destOrd="0" presId="urn:microsoft.com/office/officeart/2005/8/layout/vList2"/>
    <dgm:cxn modelId="{EDF557E0-0367-42DF-984C-8D2D50B7B2BB}" type="presParOf" srcId="{51D7B0FF-1ED5-4190-9D00-6DEB002D9A38}" destId="{2BCCDFE6-4CB2-450F-8960-90D5595C9952}" srcOrd="4" destOrd="0" presId="urn:microsoft.com/office/officeart/2005/8/layout/vList2"/>
    <dgm:cxn modelId="{03A88F57-C831-4FE4-AD57-8BA2FCB158EE}" type="presParOf" srcId="{51D7B0FF-1ED5-4190-9D00-6DEB002D9A38}" destId="{5B890607-812B-4D6C-ACBB-0C025E2902F0}" srcOrd="5" destOrd="0" presId="urn:microsoft.com/office/officeart/2005/8/layout/vList2"/>
    <dgm:cxn modelId="{92376925-DE92-421F-A10A-C658E59229FA}" type="presParOf" srcId="{51D7B0FF-1ED5-4190-9D00-6DEB002D9A38}" destId="{86251BA8-C6E8-4DA6-A39B-FBB6CF069DA1}" srcOrd="6" destOrd="0" presId="urn:microsoft.com/office/officeart/2005/8/layout/vList2"/>
    <dgm:cxn modelId="{9C7D7D83-A31E-43AE-BCE2-892AC8353ADE}" type="presParOf" srcId="{51D7B0FF-1ED5-4190-9D00-6DEB002D9A38}" destId="{064D3814-B5B0-4B50-8989-E5311545DB7E}" srcOrd="7" destOrd="0" presId="urn:microsoft.com/office/officeart/2005/8/layout/vList2"/>
    <dgm:cxn modelId="{8B5006B1-6865-477C-907B-AC87471E30BB}" type="presParOf" srcId="{51D7B0FF-1ED5-4190-9D00-6DEB002D9A38}" destId="{1B0BED42-3AEF-4AC5-9D8A-46E265163159}" srcOrd="8" destOrd="0" presId="urn:microsoft.com/office/officeart/2005/8/layout/vList2"/>
    <dgm:cxn modelId="{8D755E9E-86F2-455B-91A8-1DD9E38AF58C}" type="presParOf" srcId="{51D7B0FF-1ED5-4190-9D00-6DEB002D9A38}" destId="{8858120D-E7D2-47DB-9DAD-0D721B767F20}" srcOrd="9" destOrd="0" presId="urn:microsoft.com/office/officeart/2005/8/layout/vList2"/>
    <dgm:cxn modelId="{3442DD13-BA8F-42A0-A696-E4D9AAC4719F}" type="presParOf" srcId="{51D7B0FF-1ED5-4190-9D00-6DEB002D9A38}" destId="{7A7A7C89-70E6-4780-84B7-C8EF16E29FA9}" srcOrd="10" destOrd="0" presId="urn:microsoft.com/office/officeart/2005/8/layout/vList2"/>
    <dgm:cxn modelId="{49E75FD2-FCB9-4701-8391-EE94918A4E85}" type="presParOf" srcId="{51D7B0FF-1ED5-4190-9D00-6DEB002D9A38}" destId="{595497D1-8A51-49B2-9756-1612E45C7CA6}" srcOrd="11" destOrd="0" presId="urn:microsoft.com/office/officeart/2005/8/layout/vList2"/>
    <dgm:cxn modelId="{111FC651-C9FE-47D8-B854-02E94BA8D719}" type="presParOf" srcId="{51D7B0FF-1ED5-4190-9D00-6DEB002D9A38}" destId="{A395956C-F891-4FE7-AAE8-DC8D2AA30069}" srcOrd="12" destOrd="0" presId="urn:microsoft.com/office/officeart/2005/8/layout/vList2"/>
    <dgm:cxn modelId="{FE13109F-BA77-4FD5-9314-AE22E306B30B}" type="presParOf" srcId="{51D7B0FF-1ED5-4190-9D00-6DEB002D9A38}" destId="{F0C3AA16-2FDF-4D5D-8C33-BAA39FD4A0E2}" srcOrd="13" destOrd="0" presId="urn:microsoft.com/office/officeart/2005/8/layout/vList2"/>
    <dgm:cxn modelId="{6F65C741-361D-41C1-85C0-00CFD58ADA87}" type="presParOf" srcId="{51D7B0FF-1ED5-4190-9D00-6DEB002D9A38}" destId="{71DACA71-B3AD-44C5-957E-FAA92782263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839B3-93AA-4BBB-B1CD-6E2269E5BC6A}">
      <dsp:nvSpPr>
        <dsp:cNvPr id="0" name=""/>
        <dsp:cNvSpPr/>
      </dsp:nvSpPr>
      <dsp:spPr>
        <a:xfrm>
          <a:off x="0" y="3587"/>
          <a:ext cx="6301601" cy="12408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722A7-51B8-4123-9226-2EEE3FBBCC18}">
      <dsp:nvSpPr>
        <dsp:cNvPr id="0" name=""/>
        <dsp:cNvSpPr/>
      </dsp:nvSpPr>
      <dsp:spPr>
        <a:xfrm>
          <a:off x="375361" y="282781"/>
          <a:ext cx="683142" cy="6824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71747-AD26-44F1-99EA-966AE7DF1C91}">
      <dsp:nvSpPr>
        <dsp:cNvPr id="0" name=""/>
        <dsp:cNvSpPr/>
      </dsp:nvSpPr>
      <dsp:spPr>
        <a:xfrm>
          <a:off x="1433864" y="3587"/>
          <a:ext cx="4549094" cy="124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53" tIns="131453" rIns="131453" bIns="13145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device is triggered based on the power of an audio signal compared to the silence threshold.</a:t>
          </a:r>
        </a:p>
      </dsp:txBody>
      <dsp:txXfrm>
        <a:off x="1433864" y="3587"/>
        <a:ext cx="4549094" cy="1242076"/>
      </dsp:txXfrm>
    </dsp:sp>
    <dsp:sp modelId="{04C5D78C-21B4-4E9C-9003-8C1D52680BCB}">
      <dsp:nvSpPr>
        <dsp:cNvPr id="0" name=""/>
        <dsp:cNvSpPr/>
      </dsp:nvSpPr>
      <dsp:spPr>
        <a:xfrm>
          <a:off x="0" y="1546773"/>
          <a:ext cx="6301601" cy="12408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88A77-3ADE-4212-ADD9-2DEA75C73E1B}">
      <dsp:nvSpPr>
        <dsp:cNvPr id="0" name=""/>
        <dsp:cNvSpPr/>
      </dsp:nvSpPr>
      <dsp:spPr>
        <a:xfrm>
          <a:off x="375361" y="1825967"/>
          <a:ext cx="683142" cy="6824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1A70F-5CBA-43E6-A3EC-007EA1073848}">
      <dsp:nvSpPr>
        <dsp:cNvPr id="0" name=""/>
        <dsp:cNvSpPr/>
      </dsp:nvSpPr>
      <dsp:spPr>
        <a:xfrm>
          <a:off x="1433864" y="1546773"/>
          <a:ext cx="4549094" cy="124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53" tIns="131453" rIns="131453" bIns="13145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 starts to listen for the key by passing the signal through a filter. If the key is detected by the filter, then the device begins measuring process. </a:t>
          </a:r>
        </a:p>
      </dsp:txBody>
      <dsp:txXfrm>
        <a:off x="1433864" y="1546773"/>
        <a:ext cx="4549094" cy="1242076"/>
      </dsp:txXfrm>
    </dsp:sp>
    <dsp:sp modelId="{CD745CEA-68CF-4DDB-98BE-92E8C02DEEED}">
      <dsp:nvSpPr>
        <dsp:cNvPr id="0" name=""/>
        <dsp:cNvSpPr/>
      </dsp:nvSpPr>
      <dsp:spPr>
        <a:xfrm>
          <a:off x="0" y="3089959"/>
          <a:ext cx="6301601" cy="12408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741ED-3FED-4140-8A14-EC0F92923B0F}">
      <dsp:nvSpPr>
        <dsp:cNvPr id="0" name=""/>
        <dsp:cNvSpPr/>
      </dsp:nvSpPr>
      <dsp:spPr>
        <a:xfrm>
          <a:off x="375361" y="3369153"/>
          <a:ext cx="683142" cy="6824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64990-686D-4D45-9B6A-EE0F4E91F457}">
      <dsp:nvSpPr>
        <dsp:cNvPr id="0" name=""/>
        <dsp:cNvSpPr/>
      </dsp:nvSpPr>
      <dsp:spPr>
        <a:xfrm>
          <a:off x="1433864" y="3089959"/>
          <a:ext cx="4549094" cy="124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53" tIns="131453" rIns="131453" bIns="13145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 measures the sound quality in decibels</a:t>
          </a:r>
        </a:p>
      </dsp:txBody>
      <dsp:txXfrm>
        <a:off x="1433864" y="3089959"/>
        <a:ext cx="4549094" cy="1242076"/>
      </dsp:txXfrm>
    </dsp:sp>
    <dsp:sp modelId="{1343379F-E735-4460-8901-72D97655B8BB}">
      <dsp:nvSpPr>
        <dsp:cNvPr id="0" name=""/>
        <dsp:cNvSpPr/>
      </dsp:nvSpPr>
      <dsp:spPr>
        <a:xfrm>
          <a:off x="0" y="4633145"/>
          <a:ext cx="6301601" cy="12408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5EDA5-F389-4CDA-95C9-AE105429CCEF}">
      <dsp:nvSpPr>
        <dsp:cNvPr id="0" name=""/>
        <dsp:cNvSpPr/>
      </dsp:nvSpPr>
      <dsp:spPr>
        <a:xfrm>
          <a:off x="375361" y="4912339"/>
          <a:ext cx="683142" cy="6824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9A10C-0E5E-40D9-BA15-112358190CD2}">
      <dsp:nvSpPr>
        <dsp:cNvPr id="0" name=""/>
        <dsp:cNvSpPr/>
      </dsp:nvSpPr>
      <dsp:spPr>
        <a:xfrm>
          <a:off x="1433864" y="4633145"/>
          <a:ext cx="4549094" cy="124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53" tIns="131453" rIns="131453" bIns="13145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 measures and outputs the temperature and humidity of the environment.</a:t>
          </a:r>
        </a:p>
      </dsp:txBody>
      <dsp:txXfrm>
        <a:off x="1433864" y="4633145"/>
        <a:ext cx="4549094" cy="1242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BB068-3E0D-4B5D-A413-C7ABCA4776C7}">
      <dsp:nvSpPr>
        <dsp:cNvPr id="0" name=""/>
        <dsp:cNvSpPr/>
      </dsp:nvSpPr>
      <dsp:spPr>
        <a:xfrm>
          <a:off x="0" y="55268"/>
          <a:ext cx="5181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Comprehensive Understanding</a:t>
          </a:r>
          <a:endParaRPr lang="en-US" sz="2000" kern="1200"/>
        </a:p>
      </dsp:txBody>
      <dsp:txXfrm>
        <a:off x="23417" y="78685"/>
        <a:ext cx="5134766" cy="432866"/>
      </dsp:txXfrm>
    </dsp:sp>
    <dsp:sp modelId="{1424C8A6-5E64-4928-B39C-40A31D68654D}">
      <dsp:nvSpPr>
        <dsp:cNvPr id="0" name=""/>
        <dsp:cNvSpPr/>
      </dsp:nvSpPr>
      <dsp:spPr>
        <a:xfrm>
          <a:off x="0" y="592569"/>
          <a:ext cx="5181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Software Proficiency</a:t>
          </a:r>
          <a:endParaRPr lang="en-US" sz="2000" kern="1200"/>
        </a:p>
      </dsp:txBody>
      <dsp:txXfrm>
        <a:off x="23417" y="615986"/>
        <a:ext cx="5134766" cy="432866"/>
      </dsp:txXfrm>
    </dsp:sp>
    <dsp:sp modelId="{2BCCDFE6-4CB2-450F-8960-90D5595C9952}">
      <dsp:nvSpPr>
        <dsp:cNvPr id="0" name=""/>
        <dsp:cNvSpPr/>
      </dsp:nvSpPr>
      <dsp:spPr>
        <a:xfrm>
          <a:off x="0" y="1129869"/>
          <a:ext cx="5181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TIVA Platform Utilization</a:t>
          </a:r>
          <a:endParaRPr lang="en-US" sz="2000" kern="1200"/>
        </a:p>
      </dsp:txBody>
      <dsp:txXfrm>
        <a:off x="23417" y="1153286"/>
        <a:ext cx="5134766" cy="432866"/>
      </dsp:txXfrm>
    </dsp:sp>
    <dsp:sp modelId="{86251BA8-C6E8-4DA6-A39B-FBB6CF069DA1}">
      <dsp:nvSpPr>
        <dsp:cNvPr id="0" name=""/>
        <dsp:cNvSpPr/>
      </dsp:nvSpPr>
      <dsp:spPr>
        <a:xfrm>
          <a:off x="0" y="1667169"/>
          <a:ext cx="5181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LED Indicator and Display Programming</a:t>
          </a:r>
        </a:p>
      </dsp:txBody>
      <dsp:txXfrm>
        <a:off x="23417" y="1690586"/>
        <a:ext cx="5134766" cy="432866"/>
      </dsp:txXfrm>
    </dsp:sp>
    <dsp:sp modelId="{1B0BED42-3AEF-4AC5-9D8A-46E265163159}">
      <dsp:nvSpPr>
        <dsp:cNvPr id="0" name=""/>
        <dsp:cNvSpPr/>
      </dsp:nvSpPr>
      <dsp:spPr>
        <a:xfrm>
          <a:off x="0" y="2204469"/>
          <a:ext cx="5181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MATLAB for Signal Processing</a:t>
          </a:r>
          <a:endParaRPr lang="en-US" sz="2000" kern="1200"/>
        </a:p>
      </dsp:txBody>
      <dsp:txXfrm>
        <a:off x="23417" y="2227886"/>
        <a:ext cx="5134766" cy="432866"/>
      </dsp:txXfrm>
    </dsp:sp>
    <dsp:sp modelId="{7A7A7C89-70E6-4780-84B7-C8EF16E29FA9}">
      <dsp:nvSpPr>
        <dsp:cNvPr id="0" name=""/>
        <dsp:cNvSpPr/>
      </dsp:nvSpPr>
      <dsp:spPr>
        <a:xfrm>
          <a:off x="0" y="2741769"/>
          <a:ext cx="5181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Visual Cues for environment data Check</a:t>
          </a:r>
        </a:p>
      </dsp:txBody>
      <dsp:txXfrm>
        <a:off x="23417" y="2765186"/>
        <a:ext cx="5134766" cy="432866"/>
      </dsp:txXfrm>
    </dsp:sp>
    <dsp:sp modelId="{A395956C-F891-4FE7-AAE8-DC8D2AA30069}">
      <dsp:nvSpPr>
        <dsp:cNvPr id="0" name=""/>
        <dsp:cNvSpPr/>
      </dsp:nvSpPr>
      <dsp:spPr>
        <a:xfrm>
          <a:off x="0" y="3279069"/>
          <a:ext cx="5181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Detailed Screen Display</a:t>
          </a:r>
          <a:endParaRPr lang="en-US" sz="2000" kern="1200"/>
        </a:p>
      </dsp:txBody>
      <dsp:txXfrm>
        <a:off x="23417" y="3302486"/>
        <a:ext cx="5134766" cy="432866"/>
      </dsp:txXfrm>
    </dsp:sp>
    <dsp:sp modelId="{71DACA71-B3AD-44C5-957E-FAA92782263B}">
      <dsp:nvSpPr>
        <dsp:cNvPr id="0" name=""/>
        <dsp:cNvSpPr/>
      </dsp:nvSpPr>
      <dsp:spPr>
        <a:xfrm>
          <a:off x="0" y="3816369"/>
          <a:ext cx="5181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Collaborative Effort</a:t>
          </a:r>
          <a:endParaRPr lang="en-US" sz="2000" kern="1200"/>
        </a:p>
      </dsp:txBody>
      <dsp:txXfrm>
        <a:off x="23417" y="3839786"/>
        <a:ext cx="5134766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CE850-D5EA-C640-A823-FCDE74EEDB74}" type="datetimeFigureOut">
              <a:rPr lang="en-NG" smtClean="0"/>
              <a:t>01/25/2024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0E13B-7F83-1944-B4C0-97CAD1666160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1310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1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9381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13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6972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16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81098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21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76403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22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8835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13B-7F83-1944-B4C0-97CAD1666160}" type="slidenum">
              <a:rPr lang="en-NG" smtClean="0"/>
              <a:t>23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89042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27D91-E619-553E-3411-B6627A66E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4680E-AF6A-B81D-8D34-7F81DDF83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A3C15-F833-97A8-51A4-1563A779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2FDA-922E-4D34-B289-5021513ED910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DD9B-7668-4177-0705-09065844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691FB-42C8-E482-5153-BE9F0784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0496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3EA7-0D60-DA0F-D22E-0F1C9753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44BD4-A638-39B5-510F-CDA5BBF98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CBE04-618F-05C4-5B11-4082F1BF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49855-FF64-491B-90DB-479DFFF1F7A2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83375-8694-2571-21AC-C3420559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46C4-9CF8-5F70-754B-D6C4443E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4355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51FFE-1252-B159-1F15-4415B5028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C5939-BD7B-D585-FBC7-10A028D2A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6E1B-B54A-3AF3-BD53-C2EAD94E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BB96-05F4-43D0-A2DC-B0ECEC76619E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1AAC-29EF-ADFF-E67A-F1D257E0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1F97-23C0-D2E3-B093-544C7D2C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5886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7C66-C259-EFA8-06AC-8897CBF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79463-E83D-7C0F-019A-4C51A8CD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D6B80-D049-BE46-53F0-1081790E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5F318-23C9-4AD0-8F51-E0312413D666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6A805-98D4-74AA-B075-A2EE8F77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C14E5-2F68-BAF5-EB08-BB78E540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6649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66EE-4B28-67BF-CAA1-1851955C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CB355-D6BE-4B4D-A661-0C47FBAFE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CE7B9-5D46-E744-1CA5-6BCACE8B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95D0-AC3E-4FBF-A164-1AE3EA55A39D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C52DB-D7F9-0FD5-2BE0-9A919955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AC6E5-A75A-2463-8D85-2C38125B0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900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AA89-BB20-398B-340E-0462C91D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12862-3ADF-D29A-6F3C-AF25736D0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E3637-2793-3A5A-7817-B29BA9C35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3B9EB-E658-DDC7-49C1-BF72C992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C1BF7-1400-4878-86F7-0D6F62D310CA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C2B18-EC9F-2B3B-4708-AEB531B9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1D603-924A-B251-00B8-AC74197F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2774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F1F7-AF9E-242A-1F94-873C2B0A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5ABD6-7CC8-0C60-4793-FC9274B08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262FD-15F5-7199-D781-D127B3856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340753-5FD7-B8E4-035A-15460383B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E3EAF-DC03-051F-690D-35CB23647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3784B-2759-A707-8806-38B114B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8B941-E747-4E9F-86A0-5C7EB8B5A4BB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CC5915-E726-17E8-BC94-E131A7D2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D9667-85C5-7560-6C0B-09D3D9AF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6426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142E-832F-354A-35A7-E3708D24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685D4-8AF3-B8AF-0093-BA48B86C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14DE-9CEC-4415-A65D-11AA6F077A18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629C6-E181-D9C3-8BD5-0564EDE4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1CA1A-7BFF-1F1A-8168-E50F862E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5875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F0ACE-AA12-34A5-73A0-0557F7EB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7783-FD14-4F23-B372-737906D91D5E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1A1A2-99B1-723F-3760-E147F111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B1790-0D65-AC38-363E-3262010F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446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CD5C-1EE3-0EAB-B4A6-0E51CF7A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7EEB-22BE-1978-F605-9A563A7B6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A124B-982E-4D8F-DA84-1874324DA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C20EE-8640-2012-D4ED-49E3FF0E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09F7-8B08-401B-9AB6-631962E10F4D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B077F-CF31-848C-9DFE-4BA20768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FF41D-C4D4-0682-EF3B-93907751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9437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25D4-856D-1E2B-5FD7-803A955C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1E235A-D5EC-6699-8ED6-350AD355B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F7994-5F03-C682-01D1-054D710A0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62547-1F93-5854-F2E7-0E07C723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710F-19AD-4132-BE2C-F00B649DBF0D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35D29-C353-8FA4-F078-80C89597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583D4-842A-1510-367F-AFA85AC9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19443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759B8-AD37-B11E-7AA9-89928C49C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24858-B6A6-1508-47A9-89B6A60A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98A1B-EED7-B3AF-2F1C-B66ED968C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07A49-683E-4D8A-9C79-277A538CFA70}" type="datetime1">
              <a:rPr lang="en-US" altLang="zh-CN" smtClean="0"/>
              <a:t>1/25/2024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AF10E-7BD6-BC23-666F-9B30D498F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5BA42-C2FC-6CE0-18A6-8566598E3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EEB51-FD4B-2F4B-BBD4-67F8A9A4579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405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7.jpe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8056-3E90-8BB3-3D5C-74A455C2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020" y="2686005"/>
            <a:ext cx="9144000" cy="970842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Aptos Black" panose="020F0502020204030204" pitchFamily="34" charset="0"/>
              </a:rPr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B52EA-2551-52B2-513E-2F7081C19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650" y="4878006"/>
            <a:ext cx="3735067" cy="1145754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ELECTRONIQUE &amp; SIGNAL</a:t>
            </a:r>
            <a:endParaRPr lang="en-US" b="1" dirty="0"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Final 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25/01/2024</a:t>
            </a:r>
            <a:endParaRPr lang="en-US" b="1" dirty="0"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52EDE-A618-E100-6ACA-C6E653B548C8}"/>
              </a:ext>
            </a:extLst>
          </p:cNvPr>
          <p:cNvSpPr txBox="1"/>
          <p:nvPr/>
        </p:nvSpPr>
        <p:spPr>
          <a:xfrm>
            <a:off x="8010150" y="4096646"/>
            <a:ext cx="274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G1</a:t>
            </a:r>
            <a:endParaRPr lang="en-US" sz="2400" b="1" dirty="0"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LIU Yang</a:t>
            </a:r>
            <a:endParaRPr lang="en-US" sz="2400" b="1" dirty="0"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Petal </a:t>
            </a:r>
            <a:r>
              <a:rPr lang="en-US" altLang="zh-CN" sz="2400" b="1" dirty="0" err="1">
                <a:latin typeface="Spectral ExtraBold"/>
                <a:ea typeface="Spectral ExtraBold"/>
                <a:cs typeface="Spectral ExtraBold"/>
                <a:sym typeface="Spectral ExtraBold"/>
              </a:rPr>
              <a:t>Ketul</a:t>
            </a:r>
            <a:endParaRPr lang="en-US" sz="2400" b="1" dirty="0"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GUO Xiaofan</a:t>
            </a:r>
          </a:p>
          <a:p>
            <a:r>
              <a:rPr lang="en-US" altLang="zh-CN" sz="2400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ISAH John </a:t>
            </a:r>
            <a:r>
              <a:rPr lang="en-US" altLang="zh-CN" sz="2400" b="1" dirty="0" err="1">
                <a:latin typeface="Spectral ExtraBold"/>
                <a:ea typeface="Spectral ExtraBold"/>
                <a:cs typeface="Spectral ExtraBold"/>
                <a:sym typeface="Spectral ExtraBold"/>
              </a:rPr>
              <a:t>Itopa</a:t>
            </a:r>
            <a:endParaRPr lang="en-US" sz="2400" b="1" dirty="0">
              <a:latin typeface="Spectral ExtraBold"/>
              <a:ea typeface="Spectral ExtraBold"/>
              <a:cs typeface="Spectral ExtraBold"/>
              <a:sym typeface="Spectral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KOVAYCIN </a:t>
            </a:r>
            <a:r>
              <a:rPr lang="en-US" altLang="zh-CN" sz="2400" b="1" dirty="0" err="1">
                <a:latin typeface="Spectral ExtraBold"/>
                <a:ea typeface="Spectral ExtraBold"/>
                <a:cs typeface="Spectral ExtraBold"/>
                <a:sym typeface="Spectral ExtraBold"/>
              </a:rPr>
              <a:t>Umut</a:t>
            </a:r>
            <a:r>
              <a:rPr lang="en-US" altLang="zh-CN" sz="2400" b="1" dirty="0">
                <a:latin typeface="Spectral ExtraBold"/>
                <a:ea typeface="Spectral ExtraBold"/>
                <a:cs typeface="Spectral ExtraBold"/>
                <a:sym typeface="Spectral ExtraBold"/>
              </a:rPr>
              <a:t> </a:t>
            </a:r>
          </a:p>
        </p:txBody>
      </p:sp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E065B00D-0E6C-67CF-5422-511999DF9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6"/>
            <a:ext cx="2402040" cy="2356768"/>
          </a:xfrm>
          <a:prstGeom prst="rect">
            <a:avLst/>
          </a:prstGeom>
          <a:blipFill>
            <a:blip r:embed="rId7">
              <a:alphaModFix/>
            </a:blip>
            <a:tile tx="0" ty="0" sx="100000" sy="100000" flip="none" algn="tl"/>
          </a:blipFill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FD141F-B412-040D-707B-BD3F9B1532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649" y="255961"/>
            <a:ext cx="3829753" cy="126855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3719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3D5E2-9A07-DF6C-C380-0E89254F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10</a:t>
            </a:fld>
            <a:endParaRPr lang="en-NG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17383C7-27AF-92A3-8595-19DFD0F07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30588"/>
            <a:ext cx="3705225" cy="1325563"/>
          </a:xfrm>
        </p:spPr>
        <p:txBody>
          <a:bodyPr/>
          <a:lstStyle/>
          <a:p>
            <a:r>
              <a:rPr lang="en-US" altLang="zh-CN" b="1" dirty="0"/>
              <a:t>MISSION 2</a:t>
            </a:r>
            <a:endParaRPr lang="zh-CN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07533-F87E-4BEC-9286-44607C7EE0E7}"/>
              </a:ext>
            </a:extLst>
          </p:cNvPr>
          <p:cNvSpPr txBox="1"/>
          <p:nvPr/>
        </p:nvSpPr>
        <p:spPr>
          <a:xfrm>
            <a:off x="2121643" y="2465961"/>
            <a:ext cx="7451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Sensor connection</a:t>
            </a:r>
          </a:p>
          <a:p>
            <a:pPr algn="ctr"/>
            <a:r>
              <a:rPr lang="en-IN" sz="5400" dirty="0"/>
              <a:t>And</a:t>
            </a:r>
          </a:p>
          <a:p>
            <a:pPr algn="ctr"/>
            <a:r>
              <a:rPr lang="en-IN" sz="5400" dirty="0"/>
              <a:t>signal processing part</a:t>
            </a:r>
          </a:p>
        </p:txBody>
      </p:sp>
    </p:spTree>
    <p:extLst>
      <p:ext uri="{BB962C8B-B14F-4D97-AF65-F5344CB8AC3E}">
        <p14:creationId xmlns:p14="http://schemas.microsoft.com/office/powerpoint/2010/main" val="72744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4263-B049-4DC9-AB12-6FB08438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Temperature Display via Putty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F3780-20C4-467E-822E-C31F7D79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11</a:t>
            </a:fld>
            <a:endParaRPr lang="en-NG"/>
          </a:p>
        </p:txBody>
      </p:sp>
      <p:pic>
        <p:nvPicPr>
          <p:cNvPr id="5" name="Picture 2" descr="文本&#10;&#10;描述已自动生成">
            <a:extLst>
              <a:ext uri="{FF2B5EF4-FFF2-40B4-BE49-F238E27FC236}">
                <a16:creationId xmlns:a16="http://schemas.microsoft.com/office/drawing/2014/main" id="{11C00639-5646-40A1-B336-2CD2C1901D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1"/>
          <a:stretch/>
        </p:blipFill>
        <p:spPr bwMode="auto">
          <a:xfrm>
            <a:off x="6928814" y="2191450"/>
            <a:ext cx="2743200" cy="381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电脑萤幕和键盘&#10;&#10;中度可信度描述已自动生成">
            <a:extLst>
              <a:ext uri="{FF2B5EF4-FFF2-40B4-BE49-F238E27FC236}">
                <a16:creationId xmlns:a16="http://schemas.microsoft.com/office/drawing/2014/main" id="{9791F21A-A6D9-41E1-887E-429C69CAA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7" r="-1" b="-1"/>
          <a:stretch/>
        </p:blipFill>
        <p:spPr bwMode="auto">
          <a:xfrm>
            <a:off x="772601" y="2191450"/>
            <a:ext cx="5323399" cy="37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99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5EFB9-990A-90C2-CAF0-B9F946E3E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System Operation</a:t>
            </a:r>
          </a:p>
        </p:txBody>
      </p:sp>
      <p:grpSp>
        <p:nvGrpSpPr>
          <p:cNvPr id="49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F52DE-0360-3B24-2A15-2581C448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NG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NG">
              <a:solidFill>
                <a:schemeClr val="tx1"/>
              </a:solidFill>
            </a:endParaRPr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4DA6CB55-DFC3-F54A-00E0-3E221A50EE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54684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257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28EE-E1D5-B306-5F0E-5E7AF0FC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5" y="2451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Voice</a:t>
            </a:r>
            <a:r>
              <a:rPr lang="en-NG" b="1" dirty="0"/>
              <a:t> Treatment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04218-B197-7E27-B14D-97FE3216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13</a:t>
            </a:fld>
            <a:endParaRPr lang="en-NG"/>
          </a:p>
        </p:txBody>
      </p:sp>
      <p:pic>
        <p:nvPicPr>
          <p:cNvPr id="22" name="Picture 21" descr="A diagram of a flowchart&#10;&#10;Description automatically generated">
            <a:extLst>
              <a:ext uri="{FF2B5EF4-FFF2-40B4-BE49-F238E27FC236}">
                <a16:creationId xmlns:a16="http://schemas.microsoft.com/office/drawing/2014/main" id="{E2A00C83-68C2-6372-BF28-1A218765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28" y="1266444"/>
            <a:ext cx="9872472" cy="49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CD08B-A57F-1A9C-75E7-171D7E17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Trigger System</a:t>
            </a:r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26C0C9AD-4DD9-ABCA-11F7-7F2F54B2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64" y="579473"/>
            <a:ext cx="8163271" cy="42244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9C2B6-F581-DC52-3764-391A6A93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9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3AC63C-1144-2942-AE5B-BE9E560B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15</a:t>
            </a:fld>
            <a:endParaRPr lang="en-N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761DB54-6F90-EF9A-ADB0-391ABE7C616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ea typeface="等线 Light"/>
                <a:cs typeface="Calibri Light"/>
              </a:rPr>
              <a:t>Filter </a:t>
            </a:r>
            <a:r>
              <a:rPr lang="en-US" altLang="zh-CN" b="1" dirty="0">
                <a:ea typeface="等线 Light"/>
                <a:cs typeface="Calibri Light"/>
              </a:rPr>
              <a:t>D</a:t>
            </a:r>
            <a:r>
              <a:rPr lang="zh-CN" altLang="en-US" b="1" dirty="0">
                <a:ea typeface="等线 Light"/>
                <a:cs typeface="Calibri Light"/>
              </a:rPr>
              <a:t>esign and implement</a:t>
            </a:r>
            <a:r>
              <a:rPr lang="en-US" altLang="zh-CN" b="1" dirty="0">
                <a:ea typeface="等线 Light"/>
                <a:cs typeface="Calibri Light"/>
              </a:rPr>
              <a:t>ion</a:t>
            </a:r>
            <a:endParaRPr lang="zh-CN" altLang="en-US" b="1" dirty="0"/>
          </a:p>
        </p:txBody>
      </p:sp>
      <p:pic>
        <p:nvPicPr>
          <p:cNvPr id="10" name="Picture 9" descr="A diagram of a power supply system&#10;&#10;Description automatically generated">
            <a:extLst>
              <a:ext uri="{FF2B5EF4-FFF2-40B4-BE49-F238E27FC236}">
                <a16:creationId xmlns:a16="http://schemas.microsoft.com/office/drawing/2014/main" id="{5E9189C6-BB0F-EFBB-741A-4F1D7138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1721248"/>
            <a:ext cx="9535886" cy="49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7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27B7E-6E9A-06FA-8160-68D1E3A3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30588"/>
            <a:ext cx="3705225" cy="1325563"/>
          </a:xfrm>
        </p:spPr>
        <p:txBody>
          <a:bodyPr/>
          <a:lstStyle/>
          <a:p>
            <a:r>
              <a:rPr lang="en-US" altLang="zh-CN" b="1" dirty="0"/>
              <a:t>MISSION 3</a:t>
            </a:r>
            <a:endParaRPr lang="zh-CN" altLang="en-US" b="1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F0FCFE-0209-6EE0-9F14-37815E7E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45920" y="2830286"/>
            <a:ext cx="9707880" cy="3596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dirty="0"/>
              <a:t>Connection Between Hardware </a:t>
            </a:r>
          </a:p>
          <a:p>
            <a:pPr marL="0" indent="0" algn="ctr">
              <a:buNone/>
            </a:pPr>
            <a:r>
              <a:rPr lang="en-US" altLang="zh-CN" sz="4000" b="1" dirty="0"/>
              <a:t>&amp;</a:t>
            </a:r>
          </a:p>
          <a:p>
            <a:pPr marL="0" indent="0" algn="ctr">
              <a:buNone/>
            </a:pPr>
            <a:r>
              <a:rPr lang="en-US" altLang="zh-CN" sz="4000" b="1" dirty="0"/>
              <a:t>Data Transmission</a:t>
            </a:r>
            <a:endParaRPr lang="zh-CN" altLang="en-US" sz="40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963B23-A092-1F1A-2EB2-62ED17F5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16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88268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电脑萤幕和键盘&#10;&#10;中度可信度描述已自动生成">
            <a:extLst>
              <a:ext uri="{FF2B5EF4-FFF2-40B4-BE49-F238E27FC236}">
                <a16:creationId xmlns:a16="http://schemas.microsoft.com/office/drawing/2014/main" id="{5B95B339-9B0B-8862-20AA-ED34B43D15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1" r="1" b="1"/>
          <a:stretch/>
        </p:blipFill>
        <p:spPr bwMode="auto">
          <a:xfrm>
            <a:off x="4336010" y="1994338"/>
            <a:ext cx="3300413" cy="257536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 descr="电脑萤幕和键盘&#10;&#10;描述已自动生成">
            <a:extLst>
              <a:ext uri="{FF2B5EF4-FFF2-40B4-BE49-F238E27FC236}">
                <a16:creationId xmlns:a16="http://schemas.microsoft.com/office/drawing/2014/main" id="{82372608-2B7C-333C-94E5-BE9E126029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5"/>
          <a:stretch/>
        </p:blipFill>
        <p:spPr bwMode="auto">
          <a:xfrm>
            <a:off x="867925" y="1994338"/>
            <a:ext cx="3282950" cy="257536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 descr="电子器材&#10;&#10;中度可信度描述已自动生成">
            <a:extLst>
              <a:ext uri="{FF2B5EF4-FFF2-40B4-BE49-F238E27FC236}">
                <a16:creationId xmlns:a16="http://schemas.microsoft.com/office/drawing/2014/main" id="{1D7DD0A0-6961-C3B5-A8D8-AD373A2FCD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4" t="41370" r="21269"/>
          <a:stretch/>
        </p:blipFill>
        <p:spPr bwMode="auto">
          <a:xfrm>
            <a:off x="7821558" y="1994338"/>
            <a:ext cx="3282950" cy="257536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E98763-F22D-FB49-A885-BD245B29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20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Link the temperature sensor and control its data to control the LED</a:t>
            </a:r>
            <a:endParaRPr lang="en-US" altLang="zh-CN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A440AB-80CC-AD1F-7AE2-0C13A0E6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2AA65E-CACD-1361-4258-FB0D616ED9FB}"/>
              </a:ext>
            </a:extLst>
          </p:cNvPr>
          <p:cNvSpPr txBox="1"/>
          <p:nvPr/>
        </p:nvSpPr>
        <p:spPr>
          <a:xfrm>
            <a:off x="1358517" y="4806405"/>
            <a:ext cx="230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Low temperature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3ECFD2-5005-25DC-4812-EABC987F1524}"/>
              </a:ext>
            </a:extLst>
          </p:cNvPr>
          <p:cNvSpPr txBox="1"/>
          <p:nvPr/>
        </p:nvSpPr>
        <p:spPr>
          <a:xfrm>
            <a:off x="4945117" y="4806405"/>
            <a:ext cx="230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Suitable temperature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299EDC-71DF-6CAD-FC44-B74F5E46ADEF}"/>
              </a:ext>
            </a:extLst>
          </p:cNvPr>
          <p:cNvSpPr txBox="1"/>
          <p:nvPr/>
        </p:nvSpPr>
        <p:spPr>
          <a:xfrm>
            <a:off x="8531717" y="4806405"/>
            <a:ext cx="202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High temperature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1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和键盘&#10;&#10;中度可信度描述已自动生成">
            <a:extLst>
              <a:ext uri="{FF2B5EF4-FFF2-40B4-BE49-F238E27FC236}">
                <a16:creationId xmlns:a16="http://schemas.microsoft.com/office/drawing/2014/main" id="{5B95B339-9B0B-8862-20AA-ED34B43D15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1" r="1" b="1"/>
          <a:stretch/>
        </p:blipFill>
        <p:spPr bwMode="auto">
          <a:xfrm>
            <a:off x="8602137" y="3555124"/>
            <a:ext cx="3589863" cy="2801226"/>
          </a:xfrm>
          <a:prstGeom prst="rect">
            <a:avLst/>
          </a:prstGeom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 descr="电脑萤幕和键盘&#10;&#10;描述已自动生成">
            <a:extLst>
              <a:ext uri="{FF2B5EF4-FFF2-40B4-BE49-F238E27FC236}">
                <a16:creationId xmlns:a16="http://schemas.microsoft.com/office/drawing/2014/main" id="{82372608-2B7C-333C-94E5-BE9E126029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5"/>
          <a:stretch/>
        </p:blipFill>
        <p:spPr bwMode="auto">
          <a:xfrm>
            <a:off x="0" y="1532541"/>
            <a:ext cx="3410606" cy="2675506"/>
          </a:xfrm>
          <a:prstGeom prst="rect">
            <a:avLst/>
          </a:prstGeom>
          <a:effectLst>
            <a:softEdge rad="3175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E98763-F22D-FB49-A885-BD245B29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9196"/>
            <a:ext cx="12192000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Link the </a:t>
            </a:r>
            <a:r>
              <a:rPr lang="en-US" altLang="zh-CN" sz="3200" b="1" dirty="0">
                <a:solidFill>
                  <a:schemeClr val="bg1"/>
                </a:solidFill>
              </a:rPr>
              <a:t>micro </a:t>
            </a:r>
            <a:r>
              <a:rPr lang="en-US" altLang="zh-CN" sz="32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sensor &amp; </a:t>
            </a:r>
            <a:r>
              <a:rPr lang="en-US" altLang="zh-CN" sz="3200" b="1" dirty="0">
                <a:solidFill>
                  <a:schemeClr val="bg1"/>
                </a:solidFill>
              </a:rPr>
              <a:t>CO2 sensor </a:t>
            </a:r>
            <a:r>
              <a:rPr lang="en-US" altLang="zh-CN" sz="32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to control the LED</a:t>
            </a:r>
            <a:endParaRPr lang="en-US" altLang="zh-CN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A440AB-80CC-AD1F-7AE2-0C13A0E6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DBBDD5-C32D-CAB2-E7EC-40BAAB070898}"/>
              </a:ext>
            </a:extLst>
          </p:cNvPr>
          <p:cNvSpPr txBox="1"/>
          <p:nvPr/>
        </p:nvSpPr>
        <p:spPr>
          <a:xfrm>
            <a:off x="3588177" y="2057400"/>
            <a:ext cx="5022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lang="en-GB" altLang="zh-CN" sz="1800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 micro sensor: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blue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light</a:t>
            </a:r>
            <a:r>
              <a:rPr lang="en-GB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environment is very quiet</a:t>
            </a:r>
            <a:endParaRPr lang="en-GB" altLang="zh-CN" sz="18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4F62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green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light</a:t>
            </a:r>
            <a:r>
              <a:rPr lang="en-GB" altLang="zh-CN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environment is quiet</a:t>
            </a:r>
            <a:endParaRPr lang="en-GB" altLang="zh-CN" b="1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red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light</a:t>
            </a:r>
            <a:r>
              <a:rPr lang="en-GB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environment is noisy, administrators need to take necessary measures to mitigate the noise.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178FDE-3C39-DA38-3B04-171E3F30F5D0}"/>
              </a:ext>
            </a:extLst>
          </p:cNvPr>
          <p:cNvSpPr txBox="1"/>
          <p:nvPr/>
        </p:nvSpPr>
        <p:spPr>
          <a:xfrm>
            <a:off x="3588177" y="4205258"/>
            <a:ext cx="5106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 T</a:t>
            </a:r>
            <a:r>
              <a:rPr lang="en-GB" altLang="zh-CN" sz="1800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 CO2 sensor: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b="1" dirty="0">
                <a:solidFill>
                  <a:srgbClr val="4F622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green</a:t>
            </a:r>
            <a:r>
              <a:rPr lang="en-GB" altLang="zh-CN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light</a:t>
            </a:r>
            <a:r>
              <a:rPr lang="en-GB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cabin air is fresh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blue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light</a:t>
            </a:r>
            <a:r>
              <a:rPr lang="en-GB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cabin air is good</a:t>
            </a:r>
            <a:endParaRPr lang="en-GB" altLang="zh-CN" sz="18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red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light</a:t>
            </a:r>
            <a:r>
              <a:rPr lang="en-GB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cabin air is bad</a:t>
            </a:r>
            <a:r>
              <a:rPr lang="en-GB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administrators need to improve air circulation.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7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98763-F22D-FB49-A885-BD245B29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9196"/>
            <a:ext cx="12192000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Data settings for actual application (in the cabin)</a:t>
            </a:r>
            <a:endParaRPr lang="en-US" altLang="zh-CN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A440AB-80CC-AD1F-7AE2-0C13A0E6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DBBDD5-C32D-CAB2-E7EC-40BAAB070898}"/>
              </a:ext>
            </a:extLst>
          </p:cNvPr>
          <p:cNvSpPr txBox="1"/>
          <p:nvPr/>
        </p:nvSpPr>
        <p:spPr>
          <a:xfrm>
            <a:off x="795867" y="1798211"/>
            <a:ext cx="5935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lang="en-GB" altLang="zh-CN" sz="1800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 temperature sensor: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Blue </a:t>
            </a:r>
            <a:r>
              <a:rPr lang="en-GB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below 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16 degrees Celsius</a:t>
            </a:r>
            <a:endParaRPr lang="en-GB" altLang="zh-CN" sz="1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4F62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green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altLang="zh-CN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16~25 degrees Celsius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red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GB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over 25 degrees Celsius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DCC3FF-C548-53DC-6396-1B052183A2F4}"/>
              </a:ext>
            </a:extLst>
          </p:cNvPr>
          <p:cNvSpPr txBox="1"/>
          <p:nvPr/>
        </p:nvSpPr>
        <p:spPr>
          <a:xfrm>
            <a:off x="1828800" y="3429000"/>
            <a:ext cx="5022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 T</a:t>
            </a:r>
            <a:r>
              <a:rPr lang="en-GB" altLang="zh-CN" sz="1800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 micro sensor: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1F497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blue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GB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below 70 dB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4F62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Green </a:t>
            </a:r>
            <a:r>
              <a:rPr lang="en-GB" altLang="zh-CN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70~80 dB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red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GB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over 80 dB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CFB412-8020-F23F-01DF-710A3ECE79ED}"/>
              </a:ext>
            </a:extLst>
          </p:cNvPr>
          <p:cNvSpPr txBox="1"/>
          <p:nvPr/>
        </p:nvSpPr>
        <p:spPr>
          <a:xfrm>
            <a:off x="2861734" y="4862446"/>
            <a:ext cx="5022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3. T</a:t>
            </a:r>
            <a:r>
              <a:rPr lang="en-GB" altLang="zh-CN" sz="1800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 CO2 sensor: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4F622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green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altLang="zh-CN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below 400 ppm </a:t>
            </a:r>
            <a:endParaRPr lang="en-GB" altLang="zh-CN" b="1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b="1" dirty="0">
                <a:solidFill>
                  <a:srgbClr val="1F497D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blue</a:t>
            </a:r>
            <a:r>
              <a:rPr lang="en-GB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GB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 </a:t>
            </a:r>
            <a:r>
              <a:rPr lang="en-GB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400~1000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ppm</a:t>
            </a:r>
            <a:endParaRPr lang="en-GB" altLang="zh-CN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GB" altLang="zh-CN" sz="18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red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GB" altLang="zh-CN" sz="1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GB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over 1000 ppm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0A756A-E6BD-A7AD-9128-D5D46A6B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599" y="2119971"/>
            <a:ext cx="4741334" cy="31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E2508E-20F1-A6A5-9693-6FABFCB7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dirty="0"/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47514-9F2D-28EA-76F4-96F987829620}"/>
              </a:ext>
            </a:extLst>
          </p:cNvPr>
          <p:cNvSpPr txBox="1"/>
          <p:nvPr/>
        </p:nvSpPr>
        <p:spPr>
          <a:xfrm>
            <a:off x="-6828" y="2743200"/>
            <a:ext cx="5988987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i="0" dirty="0">
                <a:effectLst/>
              </a:rPr>
              <a:t>UKXY3000</a:t>
            </a:r>
            <a:endParaRPr lang="en-US" sz="32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>
                <a:effectLst/>
              </a:rPr>
              <a:t>UKXY3000 transforms air travel with real-time Bluetooth monitoring, ensuring passenger engagement and safety alerts for swift responses. The project introduces cutting-edge features like active noise cancellation, precise temperature control, and optimal air quality, creating a quieter and more comfortable in-flight experience.</a:t>
            </a:r>
          </a:p>
        </p:txBody>
      </p:sp>
      <p:pic>
        <p:nvPicPr>
          <p:cNvPr id="17" name="Picture 16" descr="Back view of an aeroplane">
            <a:extLst>
              <a:ext uri="{FF2B5EF4-FFF2-40B4-BE49-F238E27FC236}">
                <a16:creationId xmlns:a16="http://schemas.microsoft.com/office/drawing/2014/main" id="{F80C0B0A-EBC3-A0C5-0494-C28E94F3B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4" r="26226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863E74-BDDE-BCA0-7038-5793B005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F4EEB51-FD4B-2F4B-BBD4-67F8A9A4579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16331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B82482-0C53-679F-C271-C5103FE6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7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Connect the sensor to the screen and print relevant information to the screen</a:t>
            </a:r>
            <a:endParaRPr lang="en-US" altLang="zh-CN" sz="2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 5" descr="电子设备的屏幕&#10;&#10;中度可信度描述已自动生成">
            <a:extLst>
              <a:ext uri="{FF2B5EF4-FFF2-40B4-BE49-F238E27FC236}">
                <a16:creationId xmlns:a16="http://schemas.microsoft.com/office/drawing/2014/main" id="{9EC9FC52-23DA-7622-FD1D-4EA7B721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r="24597" b="25613"/>
          <a:stretch/>
        </p:blipFill>
        <p:spPr bwMode="auto">
          <a:xfrm rot="5400000">
            <a:off x="3892470" y="-198244"/>
            <a:ext cx="4379169" cy="812611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7BF333-FE1D-E90A-1742-ED9466FA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0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内容占位符 5" descr="电脑萤幕画面&#10;&#10;描述已自动生成">
            <a:extLst>
              <a:ext uri="{FF2B5EF4-FFF2-40B4-BE49-F238E27FC236}">
                <a16:creationId xmlns:a16="http://schemas.microsoft.com/office/drawing/2014/main" id="{6510B512-DC89-5C04-F946-796BA7B0D9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8" r="-1" b="34750"/>
          <a:stretch/>
        </p:blipFill>
        <p:spPr bwMode="auto">
          <a:xfrm>
            <a:off x="4555640" y="10"/>
            <a:ext cx="8668512" cy="685799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E98763-F22D-FB49-A885-BD245B29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009354"/>
            <a:ext cx="3358134" cy="1344168"/>
          </a:xfr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Real-time data transmission </a:t>
            </a:r>
            <a:br>
              <a:rPr lang="en-US" altLang="zh-CN" sz="2800" b="1" dirty="0">
                <a:solidFill>
                  <a:schemeClr val="bg1"/>
                </a:solidFill>
              </a:rPr>
            </a:br>
            <a:r>
              <a:rPr lang="en-US" altLang="zh-CN" sz="2800" b="1" dirty="0">
                <a:solidFill>
                  <a:schemeClr val="bg1"/>
                </a:solidFill>
              </a:rPr>
              <a:t>via Bluetooth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DBBDD5-C32D-CAB2-E7EC-40BAAB070898}"/>
              </a:ext>
            </a:extLst>
          </p:cNvPr>
          <p:cNvSpPr txBox="1"/>
          <p:nvPr/>
        </p:nvSpPr>
        <p:spPr>
          <a:xfrm>
            <a:off x="371093" y="2718054"/>
            <a:ext cx="3925009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b="1" dirty="0">
                <a:effectLst/>
              </a:rPr>
              <a:t>Information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b="1" dirty="0">
              <a:effectLst/>
            </a:endParaRP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Real-time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Temperature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Average Voice Power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Max Voice Power 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PPM CO2</a:t>
            </a:r>
            <a:endParaRPr lang="en-US" altLang="zh-CN" sz="2400" dirty="0">
              <a:effectLst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A440AB-80CC-AD1F-7AE2-0C13A0E6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F4EEB51-FD4B-2F4B-BBD4-67F8A9A45798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326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F0FCFE-0209-6EE0-9F14-37815E7E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53507" y="3086288"/>
            <a:ext cx="4684986" cy="10480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5400" b="1" dirty="0"/>
              <a:t>Conclusion</a:t>
            </a:r>
            <a:endParaRPr lang="zh-CN" altLang="en-US" sz="54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963B23-A092-1F1A-2EB2-62ED17F5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22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7848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C7ADF29-D09D-434A-8C24-521505C72D1D}"/>
              </a:ext>
            </a:extLst>
          </p:cNvPr>
          <p:cNvSpPr txBox="1">
            <a:spLocks/>
          </p:cNvSpPr>
          <p:nvPr/>
        </p:nvSpPr>
        <p:spPr>
          <a:xfrm>
            <a:off x="2950179" y="136526"/>
            <a:ext cx="6291641" cy="1767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5400" b="1"/>
              <a:t>Technology</a:t>
            </a:r>
            <a:r>
              <a:rPr lang="tr-TR" altLang="zh-CN" sz="5400" b="1"/>
              <a:t> </a:t>
            </a:r>
            <a:r>
              <a:rPr lang="en-US" altLang="zh-CN" sz="5400" b="1"/>
              <a:t>For Humanity</a:t>
            </a:r>
            <a:endParaRPr lang="en-US" altLang="zh-CN" sz="5400" b="1" dirty="0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980DAA76-8182-4D06-8F4E-A5DEDF1A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4EEB51-FD4B-2F4B-BBD4-67F8A9A45798}" type="slidenum">
              <a:rPr lang="en-NG" smtClean="0"/>
              <a:t>23</a:t>
            </a:fld>
            <a:endParaRPr lang="en-NG" dirty="0"/>
          </a:p>
        </p:txBody>
      </p:sp>
      <p:pic>
        <p:nvPicPr>
          <p:cNvPr id="8" name="图片 5" descr="电子设备的屏幕&#10;&#10;中度可信度描述已自动生成">
            <a:extLst>
              <a:ext uri="{FF2B5EF4-FFF2-40B4-BE49-F238E27FC236}">
                <a16:creationId xmlns:a16="http://schemas.microsoft.com/office/drawing/2014/main" id="{CDA0BB62-8708-49D5-B92C-424B984093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r="24597" b="25613"/>
          <a:stretch/>
        </p:blipFill>
        <p:spPr bwMode="auto">
          <a:xfrm rot="5400000">
            <a:off x="1441560" y="1163418"/>
            <a:ext cx="1972434" cy="338570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6" descr="&quot;电脑萤幕和键盘&#10;&#10;中度可信度描述已自动生成">
            <a:extLst>
              <a:ext uri="{FF2B5EF4-FFF2-40B4-BE49-F238E27FC236}">
                <a16:creationId xmlns:a16="http://schemas.microsoft.com/office/drawing/2014/main" id="{A8F1BE11-650E-4503-AB87-05A3688104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1" r="1" b="1"/>
          <a:stretch/>
        </p:blipFill>
        <p:spPr bwMode="auto">
          <a:xfrm>
            <a:off x="4712402" y="1870052"/>
            <a:ext cx="3589863" cy="1972435"/>
          </a:xfrm>
          <a:prstGeom prst="rect">
            <a:avLst/>
          </a:prstGeom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内容占位符 5" descr="电脑萤幕画面&#10;&#10;描述已自动生成">
            <a:extLst>
              <a:ext uri="{FF2B5EF4-FFF2-40B4-BE49-F238E27FC236}">
                <a16:creationId xmlns:a16="http://schemas.microsoft.com/office/drawing/2014/main" id="{0080BBC5-AC3B-43D8-899C-1B4BEBAD19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8" r="-1" b="34750"/>
          <a:stretch/>
        </p:blipFill>
        <p:spPr bwMode="auto">
          <a:xfrm>
            <a:off x="8508838" y="1903831"/>
            <a:ext cx="3399453" cy="197243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2">
            <a:extLst>
              <a:ext uri="{FF2B5EF4-FFF2-40B4-BE49-F238E27FC236}">
                <a16:creationId xmlns:a16="http://schemas.microsoft.com/office/drawing/2014/main" id="{C8690795-75CF-4928-9514-EF283B644ADB}"/>
              </a:ext>
            </a:extLst>
          </p:cNvPr>
          <p:cNvSpPr txBox="1"/>
          <p:nvPr/>
        </p:nvSpPr>
        <p:spPr>
          <a:xfrm>
            <a:off x="651303" y="4383156"/>
            <a:ext cx="355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monitor the temperature of the environment moment by moment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we are in your environment, you can trust the green light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30C09342-42EC-4A4E-8FFC-590CC234E96C}"/>
              </a:ext>
            </a:extLst>
          </p:cNvPr>
          <p:cNvSpPr txBox="1"/>
          <p:nvPr/>
        </p:nvSpPr>
        <p:spPr>
          <a:xfrm>
            <a:off x="8454665" y="4244657"/>
            <a:ext cx="3453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Even though we were in your environment, did you not see the light? Just check your phone we'll be there</a:t>
            </a:r>
            <a:r>
              <a:rPr lang="tr-TR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for you</a:t>
            </a:r>
            <a:r>
              <a:rPr lang="tr-TR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F827C193-CA0F-4DBD-BD0D-68AF37ADA4BE}"/>
              </a:ext>
            </a:extLst>
          </p:cNvPr>
          <p:cNvSpPr txBox="1"/>
          <p:nvPr/>
        </p:nvSpPr>
        <p:spPr>
          <a:xfrm>
            <a:off x="4712402" y="4244657"/>
            <a:ext cx="3589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We work so that you can breathe in a healthier environment.</a:t>
            </a:r>
            <a:r>
              <a:rPr lang="tr-TR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we are in your environment, you can trust the green light</a:t>
            </a:r>
            <a:r>
              <a:rPr lang="tr-T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963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8B5C9-EE23-E4BA-352C-DCA325CA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Key points</a:t>
            </a:r>
            <a:endParaRPr lang="zh-CN" altLang="en-US" b="1" dirty="0"/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3EC59A93-8E0A-276D-7FE1-219EC195124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7216736"/>
              </p:ext>
            </p:extLst>
          </p:nvPr>
        </p:nvGraphicFramePr>
        <p:xfrm>
          <a:off x="3154685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1FC03A-E89F-1694-BDD9-0C43A5AD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24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4102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443C74-4C3B-31A6-2DD5-FDEE94EE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45057E-DACF-2E79-CC02-7A2E6253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0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7;p17">
            <a:extLst>
              <a:ext uri="{FF2B5EF4-FFF2-40B4-BE49-F238E27FC236}">
                <a16:creationId xmlns:a16="http://schemas.microsoft.com/office/drawing/2014/main" id="{F91F8E05-9C5B-794D-F922-3BD29870907D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28788" y="1844675"/>
            <a:ext cx="4673600" cy="2022475"/>
          </a:xfrm>
          <a:prstGeom prst="rect">
            <a:avLst/>
          </a:prstGeom>
        </p:spPr>
      </p:pic>
      <p:pic>
        <p:nvPicPr>
          <p:cNvPr id="10" name="Google Shape;96;p17">
            <a:extLst>
              <a:ext uri="{FF2B5EF4-FFF2-40B4-BE49-F238E27FC236}">
                <a16:creationId xmlns:a16="http://schemas.microsoft.com/office/drawing/2014/main" id="{5EDB360F-602F-A7F2-FCB5-46A80F12CD4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28788" y="3925888"/>
            <a:ext cx="4673600" cy="2368550"/>
          </a:xfrm>
          <a:prstGeom prst="rect">
            <a:avLst/>
          </a:prstGeom>
        </p:spPr>
      </p:pic>
      <p:pic>
        <p:nvPicPr>
          <p:cNvPr id="8" name="Picture 7" descr="A yellow oval with black text&#10;&#10;Description automatically generated">
            <a:extLst>
              <a:ext uri="{FF2B5EF4-FFF2-40B4-BE49-F238E27FC236}">
                <a16:creationId xmlns:a16="http://schemas.microsoft.com/office/drawing/2014/main" id="{3D48A235-B5B9-F0CE-53DF-2C6BC8FCC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13" y="1844675"/>
            <a:ext cx="3997325" cy="1693863"/>
          </a:xfrm>
          <a:prstGeom prst="rect">
            <a:avLst/>
          </a:prstGeom>
        </p:spPr>
      </p:pic>
      <p:pic>
        <p:nvPicPr>
          <p:cNvPr id="6" name="Picture 5" descr="A diagram of specific objectives&#10;&#10;Description automatically generated">
            <a:extLst>
              <a:ext uri="{FF2B5EF4-FFF2-40B4-BE49-F238E27FC236}">
                <a16:creationId xmlns:a16="http://schemas.microsoft.com/office/drawing/2014/main" id="{3D3075FC-7852-7164-AE2C-A943AA94D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713" y="3688539"/>
            <a:ext cx="3997325" cy="2527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5466A-4997-3409-042D-CE1F55BF4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OBJECTIVES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332EE-DD14-F303-EBF6-8A58CFE405F5}"/>
              </a:ext>
            </a:extLst>
          </p:cNvPr>
          <p:cNvSpPr txBox="1"/>
          <p:nvPr/>
        </p:nvSpPr>
        <p:spPr>
          <a:xfrm>
            <a:off x="11353800" y="6294438"/>
            <a:ext cx="36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3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314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2508E-20F1-A6A5-9693-6FABFCB7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bg2">
                    <a:lumMod val="25000"/>
                  </a:schemeClr>
                </a:solidFill>
              </a:rPr>
              <a:t>MISSION 1</a:t>
            </a:r>
            <a:endParaRPr lang="zh-CN" altLang="en-US" sz="4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863E74-BDDE-BCA0-7038-5793B005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4</a:t>
            </a:fld>
            <a:endParaRPr lang="en-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579DBE-4164-F60F-1E0D-FA7719D0D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73" y="1728788"/>
            <a:ext cx="8802477" cy="47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13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2A740-5EE9-26F9-641A-1B973361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82" y="456345"/>
            <a:ext cx="3111690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3400" b="1">
                <a:solidFill>
                  <a:srgbClr val="FFFFFF"/>
                </a:solidFill>
                <a:cs typeface="Calibri Light"/>
              </a:rPr>
              <a:t>Project </a:t>
            </a:r>
            <a:br>
              <a:rPr lang="en-US" sz="3400" b="1">
                <a:solidFill>
                  <a:srgbClr val="FFFFFF"/>
                </a:solidFill>
                <a:cs typeface="Calibri Light"/>
              </a:rPr>
            </a:br>
            <a:r>
              <a:rPr lang="en-US" sz="3400" b="1">
                <a:solidFill>
                  <a:srgbClr val="FFFFFF"/>
                </a:solidFill>
                <a:cs typeface="Calibri Light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80020-A504-B8A2-7659-FAC886DD3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007" y="511389"/>
            <a:ext cx="3124284" cy="58484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ea typeface="+mn-lt"/>
                <a:cs typeface="+mn-lt"/>
              </a:rPr>
              <a:t>Electronic Assembly: </a:t>
            </a:r>
          </a:p>
          <a:p>
            <a:r>
              <a:rPr lang="en-US" sz="1400" dirty="0">
                <a:latin typeface="+mj-lt"/>
                <a:ea typeface="+mn-lt"/>
                <a:cs typeface="+mn-lt"/>
              </a:rPr>
              <a:t>Assemble and integrate project electronics, focusing on the microcontroller core</a:t>
            </a:r>
          </a:p>
          <a:p>
            <a:pPr marL="0" indent="0">
              <a:buNone/>
            </a:pPr>
            <a:endParaRPr lang="en-US" sz="1400" dirty="0"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 b="1" dirty="0">
                <a:latin typeface="+mj-lt"/>
                <a:ea typeface="+mn-lt"/>
                <a:cs typeface="+mn-lt"/>
              </a:rPr>
              <a:t>Hardware Components:</a:t>
            </a:r>
          </a:p>
          <a:p>
            <a:r>
              <a:rPr lang="en-US" sz="1400" dirty="0">
                <a:latin typeface="+mj-lt"/>
                <a:ea typeface="+mn-lt"/>
                <a:cs typeface="+mn-lt"/>
              </a:rPr>
              <a:t>Utilized </a:t>
            </a:r>
            <a:r>
              <a:rPr lang="en-US" sz="1400" dirty="0" err="1">
                <a:latin typeface="+mj-lt"/>
                <a:ea typeface="+mn-lt"/>
                <a:cs typeface="+mn-lt"/>
              </a:rPr>
              <a:t>Tiva</a:t>
            </a:r>
            <a:r>
              <a:rPr lang="en-US" sz="1400" dirty="0">
                <a:latin typeface="+mj-lt"/>
                <a:ea typeface="+mn-lt"/>
                <a:cs typeface="+mn-lt"/>
              </a:rPr>
              <a:t> Microcontroller – ARM</a:t>
            </a:r>
            <a:r>
              <a:rPr lang="en-US" sz="1400" i="0" dirty="0">
                <a:effectLst/>
                <a:latin typeface="Söhne"/>
              </a:rPr>
              <a:t>® Cortex®-M4F Based MCU TM4C123G</a:t>
            </a:r>
            <a:r>
              <a:rPr lang="en-US" sz="1400" dirty="0">
                <a:latin typeface="+mj-lt"/>
                <a:ea typeface="+mn-lt"/>
                <a:cs typeface="+mn-lt"/>
              </a:rPr>
              <a:t> Launchpad</a:t>
            </a:r>
          </a:p>
          <a:p>
            <a:r>
              <a:rPr lang="en-US" sz="1400" dirty="0">
                <a:latin typeface="+mj-lt"/>
                <a:ea typeface="+mn-lt"/>
                <a:cs typeface="+mn-lt"/>
              </a:rPr>
              <a:t>Integrate Temperature and Humidity Sensor.</a:t>
            </a:r>
          </a:p>
          <a:p>
            <a:r>
              <a:rPr lang="en-US" sz="1400" dirty="0">
                <a:latin typeface="+mj-lt"/>
                <a:ea typeface="+mn-lt"/>
                <a:cs typeface="+mn-lt"/>
              </a:rPr>
              <a:t>Incorporate Ultrasonic Sensor</a:t>
            </a:r>
          </a:p>
          <a:p>
            <a:r>
              <a:rPr lang="en-US" sz="1400" dirty="0">
                <a:latin typeface="+mj-lt"/>
                <a:ea typeface="+mn-lt"/>
                <a:cs typeface="+mn-lt"/>
              </a:rPr>
              <a:t>Include Main board, display board, and amplifier board</a:t>
            </a:r>
          </a:p>
          <a:p>
            <a:pPr marL="0" indent="0">
              <a:buNone/>
            </a:pPr>
            <a:endParaRPr lang="en-US" sz="1400" b="1" dirty="0"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 b="1" dirty="0">
                <a:latin typeface="+mj-lt"/>
                <a:ea typeface="+mn-lt"/>
                <a:cs typeface="+mn-lt"/>
              </a:rPr>
              <a:t>Software Utilization:</a:t>
            </a:r>
          </a:p>
          <a:p>
            <a:r>
              <a:rPr lang="en-US" sz="1400" dirty="0">
                <a:latin typeface="+mj-lt"/>
                <a:ea typeface="+mn-lt"/>
                <a:cs typeface="+mn-lt"/>
              </a:rPr>
              <a:t>Employ </a:t>
            </a:r>
            <a:r>
              <a:rPr lang="en-US" sz="1400" dirty="0" err="1">
                <a:latin typeface="+mj-lt"/>
                <a:ea typeface="+mn-lt"/>
                <a:cs typeface="+mn-lt"/>
              </a:rPr>
              <a:t>Energia</a:t>
            </a:r>
            <a:r>
              <a:rPr lang="en-US" sz="1400" dirty="0">
                <a:latin typeface="+mj-lt"/>
                <a:ea typeface="+mn-lt"/>
                <a:cs typeface="+mn-lt"/>
              </a:rPr>
              <a:t> IDE for microcontroller programing using C language.</a:t>
            </a:r>
          </a:p>
          <a:p>
            <a:r>
              <a:rPr lang="en-US" sz="1400" dirty="0">
                <a:latin typeface="+mj-lt"/>
                <a:ea typeface="+mn-lt"/>
                <a:cs typeface="+mn-lt"/>
              </a:rPr>
              <a:t>Leverage </a:t>
            </a:r>
            <a:r>
              <a:rPr lang="en-US" sz="1400" dirty="0" err="1">
                <a:latin typeface="+mj-lt"/>
                <a:ea typeface="+mn-lt"/>
                <a:cs typeface="+mn-lt"/>
              </a:rPr>
              <a:t>Energia</a:t>
            </a:r>
            <a:r>
              <a:rPr lang="en-US" sz="1400" dirty="0">
                <a:latin typeface="+mj-lt"/>
                <a:ea typeface="+mn-lt"/>
                <a:cs typeface="+mn-lt"/>
              </a:rPr>
              <a:t> IDE to display environmental parameters obtained from integrated sensors</a:t>
            </a:r>
          </a:p>
        </p:txBody>
      </p:sp>
      <p:pic>
        <p:nvPicPr>
          <p:cNvPr id="5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81CB939-21C8-094C-ED48-B577DB2B5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 b="1763"/>
          <a:stretch/>
        </p:blipFill>
        <p:spPr>
          <a:xfrm>
            <a:off x="8331957" y="4571454"/>
            <a:ext cx="3860043" cy="2286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8E77F-EDDB-2A82-11F6-83679B39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F4EEB51-FD4B-2F4B-BBD4-67F8A9A45798}" type="slidenum">
              <a:rPr lang="en-NG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NG" sz="110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FF4615-7025-4E93-BCD0-B0111F335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9CFE46-9897-415B-BC9F-B618FADB4236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/>
              <a:t> </a:t>
            </a:r>
            <a:br>
              <a:rPr lang="en-US" sz="5000" b="1"/>
            </a:br>
            <a:r>
              <a:rPr lang="en-US" sz="5000" b="1"/>
              <a:t>Implementation</a:t>
            </a:r>
            <a:endParaRPr lang="en-US" sz="5000" b="1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20BED840-A574-46A4-B540-F432667A0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7BB6B-7584-4D87-BBE0-915B33515E5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i="0">
                <a:effectLst/>
              </a:rPr>
              <a:t>Electronics Assembly:</a:t>
            </a:r>
            <a:endParaRPr lang="en-US" sz="1500" b="0" i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</a:rPr>
              <a:t>Integrated Tiva Microcontroller (ARM® Cortex®-M4F Based MCU TM4C123G Launchpad).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</a:rPr>
              <a:t>Assembled temperature and humidity sensors, ultrasonic sensor, main board, display board, and amplifier board.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i="0">
                <a:effectLst/>
              </a:rPr>
              <a:t>Software Development:</a:t>
            </a:r>
            <a:endParaRPr lang="en-US" sz="1500" b="0" i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</a:rPr>
              <a:t>Programmed using Energia IDE and C language for microcontroller functionality.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</a:rPr>
              <a:t>Developed software to display and analyze environmental parameters obtained from sensors.</a:t>
            </a:r>
          </a:p>
        </p:txBody>
      </p:sp>
      <p:pic>
        <p:nvPicPr>
          <p:cNvPr id="16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B3EB698-4829-4E63-939F-820B9D86D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3" r="18135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3B214A4-D542-44A4-BFF4-DF76E217967D}"/>
              </a:ext>
            </a:extLst>
          </p:cNvPr>
          <p:cNvSpPr txBox="1">
            <a:spLocks/>
          </p:cNvSpPr>
          <p:nvPr/>
        </p:nvSpPr>
        <p:spPr>
          <a:xfrm>
            <a:off x="10439400" y="635635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NG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5F4EEB51-FD4B-2F4B-BBD4-67F8A9A45798}" type="slidenum">
              <a:rPr lang="en-US" smtClean="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568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EC25E-312B-154B-27CC-0B796F29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Sensors Integrated</a:t>
            </a:r>
            <a:endParaRPr lang="en-US" sz="5400"/>
          </a:p>
        </p:txBody>
      </p:sp>
      <p:sp>
        <p:nvSpPr>
          <p:cNvPr id="8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987EF-8276-81DB-B134-EAEBD484D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487" y="2840339"/>
            <a:ext cx="7873299" cy="348386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rtl="0" fontAlgn="base">
              <a:buNone/>
            </a:pPr>
            <a:endParaRPr lang="en-US" sz="2400" b="0" i="0" dirty="0">
              <a:effectLst/>
              <a:latin typeface="Segoe UI" panose="020B0502040204020203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ystem-ui"/>
              </a:rPr>
              <a:t>LM35 (Temperature Sensor):</a:t>
            </a:r>
            <a:r>
              <a:rPr lang="en-US" sz="2400" b="0" i="0" dirty="0">
                <a:effectLst/>
                <a:latin typeface="system-ui"/>
              </a:rPr>
              <a:t> Provides real-time temperature data for precise environmental monitoring within the aircraft compartment.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ystem-ui"/>
              </a:rPr>
              <a:t>MiCS-VZ-98-TE (CO2 Sensor):</a:t>
            </a:r>
            <a:r>
              <a:rPr lang="en-US" sz="2400" b="0" i="0" dirty="0">
                <a:effectLst/>
                <a:latin typeface="system-ui"/>
              </a:rPr>
              <a:t> Ensures optimal cabin air quality through continuous measurement of carbon dioxide levels.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ystem-ui"/>
              </a:rPr>
              <a:t>AMB-707-RC (Microphone - Omni):</a:t>
            </a:r>
            <a:r>
              <a:rPr lang="en-US" sz="2400" b="0" i="0" dirty="0">
                <a:effectLst/>
                <a:latin typeface="system-ui"/>
              </a:rPr>
              <a:t> Captures and analyzes environmental sound, distinguishing critical from non-critical sources. </a:t>
            </a:r>
          </a:p>
          <a:p>
            <a:pPr marL="0" indent="0" rtl="0" fontAlgn="base">
              <a:buNone/>
            </a:pPr>
            <a:endParaRPr lang="en-US" sz="2000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Picture 6" descr="A picture containing blue, floor, cloth&#10;&#10;Description automatically generated">
            <a:extLst>
              <a:ext uri="{FF2B5EF4-FFF2-40B4-BE49-F238E27FC236}">
                <a16:creationId xmlns:a16="http://schemas.microsoft.com/office/drawing/2014/main" id="{2434DAE0-B35B-E510-3179-17760C51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9"/>
          <a:stretch/>
        </p:blipFill>
        <p:spPr>
          <a:xfrm>
            <a:off x="7625897" y="0"/>
            <a:ext cx="4123091" cy="25111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F5C6-4670-60FD-EC10-41130123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F4EEB51-FD4B-2F4B-BBD4-67F8A9A45798}" type="slidenum">
              <a:rPr lang="en-NG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4747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F4AC-DF4A-4106-8AFE-07EBB24E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Measuring the LED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622DC7-AE1A-4551-BB88-96458B75C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08" y="1517514"/>
            <a:ext cx="3262219" cy="29151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718ED-BE89-4DC7-916D-C855A55C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7</a:t>
            </a:fld>
            <a:endParaRPr lang="en-N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6D0B7-A246-4DBB-B70C-7E20FC9AE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287" y="2213040"/>
            <a:ext cx="3381427" cy="3203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8134F-E34E-486D-99D9-941A63ED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079" y="2975101"/>
            <a:ext cx="3324251" cy="31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C361-74B6-4271-BD6B-DC44AF84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841D2C-444A-4185-B711-1030CF92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381" y="2289727"/>
            <a:ext cx="4753638" cy="34675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1ED19-DD4B-4CC9-ACE8-462868B2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8</a:t>
            </a:fld>
            <a:endParaRPr lang="en-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676DC-57AF-4D03-AD33-0ACEF9D099B9}"/>
              </a:ext>
            </a:extLst>
          </p:cNvPr>
          <p:cNvSpPr txBox="1"/>
          <p:nvPr/>
        </p:nvSpPr>
        <p:spPr>
          <a:xfrm>
            <a:off x="1682885" y="2393004"/>
            <a:ext cx="4350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Calculate Power: </a:t>
            </a:r>
          </a:p>
          <a:p>
            <a:r>
              <a:rPr lang="en-IN" dirty="0"/>
              <a:t>   </a:t>
            </a:r>
            <a:r>
              <a:rPr lang="en-IN" i="1" dirty="0"/>
              <a:t>P </a:t>
            </a:r>
            <a:r>
              <a:rPr lang="en-IN" dirty="0"/>
              <a:t>=0.23 𝑚𝐴×5𝑉 =0.00115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Calculate Total Energy Consumption:</a:t>
            </a:r>
          </a:p>
          <a:p>
            <a:r>
              <a:rPr lang="en-IN" dirty="0"/>
              <a:t>    </a:t>
            </a:r>
            <a:r>
              <a:rPr lang="en-US" dirty="0" err="1"/>
              <a:t>E</a:t>
            </a:r>
            <a:r>
              <a:rPr lang="en-US" baseline="-25000" dirty="0" err="1"/>
              <a:t>day</a:t>
            </a:r>
            <a:r>
              <a:rPr lang="en-IN" baseline="-25000" dirty="0"/>
              <a:t> </a:t>
            </a:r>
            <a:r>
              <a:rPr lang="en-IN" dirty="0"/>
              <a:t>= 𝑃×24 ℎ𝑜𝑢𝑟𝑠 = 0.276 𝑊ℎ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Convert to Kilowatt-hours: </a:t>
            </a:r>
          </a:p>
          <a:p>
            <a:r>
              <a:rPr lang="en-IN" dirty="0"/>
              <a:t>    </a:t>
            </a:r>
            <a:r>
              <a:rPr lang="en-US" dirty="0" err="1"/>
              <a:t>E</a:t>
            </a:r>
            <a:r>
              <a:rPr lang="en-US" baseline="-25000" dirty="0" err="1"/>
              <a:t>day</a:t>
            </a:r>
            <a:r>
              <a:rPr lang="en-US" baseline="-25000" dirty="0"/>
              <a:t> </a:t>
            </a:r>
            <a:r>
              <a:rPr lang="en-IN" dirty="0"/>
              <a:t>= 0.0276𝑊ℎ ÷1000 = 0.0000276 𝑘𝑊ℎ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Calculate Carbon Equivalent</a:t>
            </a:r>
          </a:p>
          <a:p>
            <a:r>
              <a:rPr lang="en-US" dirty="0"/>
              <a:t>    </a:t>
            </a:r>
            <a:r>
              <a:rPr lang="en-US" dirty="0" err="1"/>
              <a:t>E</a:t>
            </a:r>
            <a:r>
              <a:rPr lang="en-US" baseline="-25000" dirty="0" err="1"/>
              <a:t>day</a:t>
            </a:r>
            <a:r>
              <a:rPr lang="en-US" baseline="-25000" dirty="0"/>
              <a:t> </a:t>
            </a:r>
            <a:r>
              <a:rPr lang="en-IN" dirty="0"/>
              <a:t>= 𝐸𝑑𝑎𝑦 ×𝐶𝑎𝑟𝑏𝑜𝑛 𝐼𝑛𝑡𝑒𝑛𝑠𝑖𝑡𝑦</a:t>
            </a:r>
          </a:p>
          <a:p>
            <a:r>
              <a:rPr lang="en-IN" dirty="0"/>
              <a:t>    = 0.0000276𝑘𝑊ℎ × 0.35𝑘𝑔𝐶𝑂2𝑒 𝑘𝑊ℎ</a:t>
            </a:r>
          </a:p>
          <a:p>
            <a:r>
              <a:rPr lang="en-IN" dirty="0"/>
              <a:t>    = 0.00000966𝑘𝑔 𝐶𝑂2𝑒</a:t>
            </a:r>
          </a:p>
        </p:txBody>
      </p:sp>
    </p:spTree>
    <p:extLst>
      <p:ext uri="{BB962C8B-B14F-4D97-AF65-F5344CB8AC3E}">
        <p14:creationId xmlns:p14="http://schemas.microsoft.com/office/powerpoint/2010/main" val="226639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9B3E-36D4-45F7-A262-309252B3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OLED DISPLAY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9C6BC-4689-49B9-81E4-F4F298DE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EB51-FD4B-2F4B-BBD4-67F8A9A45798}" type="slidenum">
              <a:rPr lang="en-NG" smtClean="0"/>
              <a:t>9</a:t>
            </a:fld>
            <a:endParaRPr lang="en-NG"/>
          </a:p>
        </p:txBody>
      </p:sp>
      <p:pic>
        <p:nvPicPr>
          <p:cNvPr id="5" name="Picture 6" descr="电子器材&#10;&#10;中度可信度描述已自动生成">
            <a:extLst>
              <a:ext uri="{FF2B5EF4-FFF2-40B4-BE49-F238E27FC236}">
                <a16:creationId xmlns:a16="http://schemas.microsoft.com/office/drawing/2014/main" id="{C65053F9-6DAA-4A9C-B09A-4D5F88A3F0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"/>
          <a:stretch/>
        </p:blipFill>
        <p:spPr bwMode="auto">
          <a:xfrm>
            <a:off x="6485106" y="1301066"/>
            <a:ext cx="3988067" cy="505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DA61B-C15E-452B-8EBB-A3EBE903B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0626"/>
            <a:ext cx="504895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7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D5891177928B49A5502224A2A54A44" ma:contentTypeVersion="6" ma:contentTypeDescription="Create a new document." ma:contentTypeScope="" ma:versionID="1cbf05d4c2b9a5b0fc2de255c664ef58">
  <xsd:schema xmlns:xsd="http://www.w3.org/2001/XMLSchema" xmlns:xs="http://www.w3.org/2001/XMLSchema" xmlns:p="http://schemas.microsoft.com/office/2006/metadata/properties" xmlns:ns2="b51d9c45-7d19-4c3e-874d-e56efa192ece" xmlns:ns3="af6342c6-3f7c-4b7a-8060-14428dff8253" targetNamespace="http://schemas.microsoft.com/office/2006/metadata/properties" ma:root="true" ma:fieldsID="2fc63e2686f5eb691f902b7e17f4d47e" ns2:_="" ns3:_="">
    <xsd:import namespace="b51d9c45-7d19-4c3e-874d-e56efa192ece"/>
    <xsd:import namespace="af6342c6-3f7c-4b7a-8060-14428dff8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d9c45-7d19-4c3e-874d-e56efa192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342c6-3f7c-4b7a-8060-14428dff825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C521FF-5DCB-43A6-AC4A-C44F0FC224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49F41-1303-4A52-A05B-1509A4012E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A108F32-1E72-4620-A95B-2A41105B2B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1d9c45-7d19-4c3e-874d-e56efa192ece"/>
    <ds:schemaRef ds:uri="af6342c6-3f7c-4b7a-8060-14428dff82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801</Words>
  <Application>Microsoft Office PowerPoint</Application>
  <PresentationFormat>宽屏</PresentationFormat>
  <Paragraphs>151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Söhne</vt:lpstr>
      <vt:lpstr>Spectral ExtraBold</vt:lpstr>
      <vt:lpstr>system-ui</vt:lpstr>
      <vt:lpstr>等线 Light</vt:lpstr>
      <vt:lpstr>Aptos Black</vt:lpstr>
      <vt:lpstr>Arial</vt:lpstr>
      <vt:lpstr>Calibri</vt:lpstr>
      <vt:lpstr>Calibri Light</vt:lpstr>
      <vt:lpstr>Segoe UI</vt:lpstr>
      <vt:lpstr>Times New Roman</vt:lpstr>
      <vt:lpstr>Wingdings</vt:lpstr>
      <vt:lpstr>Office Theme</vt:lpstr>
      <vt:lpstr>FINAL PRESENTATION</vt:lpstr>
      <vt:lpstr>OVERVIEW</vt:lpstr>
      <vt:lpstr>PROJECT OBJECTIVES</vt:lpstr>
      <vt:lpstr>MISSION 1</vt:lpstr>
      <vt:lpstr>Project  Implementation</vt:lpstr>
      <vt:lpstr>Sensors Integrated</vt:lpstr>
      <vt:lpstr>Measuring the LED</vt:lpstr>
      <vt:lpstr>Power Consumption</vt:lpstr>
      <vt:lpstr>OLED DISPLAY</vt:lpstr>
      <vt:lpstr>MISSION 2</vt:lpstr>
      <vt:lpstr>Temperature Display via Putty</vt:lpstr>
      <vt:lpstr>System Operation</vt:lpstr>
      <vt:lpstr>Voice Treatment</vt:lpstr>
      <vt:lpstr>Trigger System</vt:lpstr>
      <vt:lpstr>PowerPoint 演示文稿</vt:lpstr>
      <vt:lpstr>MISSION 3</vt:lpstr>
      <vt:lpstr>Link the temperature sensor and control its data to control the LED</vt:lpstr>
      <vt:lpstr>Link the micro  sensor &amp; CO2 sensor to control the LED</vt:lpstr>
      <vt:lpstr>Data settings for actual application (in the cabin)</vt:lpstr>
      <vt:lpstr>Connect the sensor to the screen and print relevant information to the screen</vt:lpstr>
      <vt:lpstr>Real-time data transmission  via Bluetooth</vt:lpstr>
      <vt:lpstr>PowerPoint 演示文稿</vt:lpstr>
      <vt:lpstr>PowerPoint 演示文稿</vt:lpstr>
      <vt:lpstr>Key points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Xiaofan GUO</cp:lastModifiedBy>
  <cp:revision>56</cp:revision>
  <dcterms:created xsi:type="dcterms:W3CDTF">2022-10-13T12:48:15Z</dcterms:created>
  <dcterms:modified xsi:type="dcterms:W3CDTF">2024-01-25T13:23:40Z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0x010100CAD5891177928B49A5502224A2A54A44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2024-01-24T10:09:09Z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b1340053-27d2-4e49-a623-31e915ced566</vt:lpwstr>
  </property>
  <property fmtid="{D5CDD505-2E9C-101B-9397-08002B2CF9AE}" pid="8" name="MSIP_Label_defa4170-0d19-0005-0004-bc88714345d2_ActionId">
    <vt:lpwstr>794d8cf9-eb5e-4ff5-ac94-f5f7a2f9cf24</vt:lpwstr>
  </property>
  <property fmtid="{D5CDD505-2E9C-101B-9397-08002B2CF9AE}" pid="9" name="MSIP_Label_defa4170-0d19-0005-0004-bc88714345d2_ContentBits">
    <vt:lpwstr>0</vt:lpwstr>
  </property>
</Properties>
</file>